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4573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F9FFFF-3106-4DDB-AA62-0C80862170D6}" type="datetimeFigureOut">
              <a:rPr lang="en-US" smtClean="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842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3DA38B7-AE95-4DC8-9A51-7A71F545B098}"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6954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64B320A-89BA-47B2-A525-92E8D10B06E4}"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89765371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12B75E-944F-430B-BE5F-C69FA8823C04}"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626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9AE0DC7-7F53-471C-A711-B3DA6F2535F3}" type="datetimeFigureOut">
              <a:rPr lang="en-US" smtClean="0"/>
              <a:t>3/22/2024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0594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C1F4C9D-4618-451D-80C1-6A376BB42AB4}" type="datetimeFigureOut">
              <a:rPr lang="en-US" smtClean="0"/>
              <a:t>3/22/2024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1535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96434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475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957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4507B7-F2DC-4B2C-B14D-58A9766807A2}" type="datetimeFigureOut">
              <a:rPr lang="en-US" smtClean="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3661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277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6874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BDF5C0D-8C3A-4771-A43D-83937FC700D4}" type="datetimeFigureOut">
              <a:rPr lang="en-US" smtClean="0"/>
              <a:t>3/22/2024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7595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203D2D6-FCC2-425A-A4A7-8058E8C01CB1}" type="datetimeFigureOut">
              <a:rPr lang="en-US" smtClean="0"/>
              <a:t>3/22/2024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4308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8CF2683-E6E7-4CC3-9EEE-7854DD4F3545}" type="datetimeFigureOut">
              <a:rPr lang="en-US" smtClean="0"/>
              <a:t>3/22/2024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97138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20F81-B39D-4CBB-8BF3-5D6E395D0F72}" type="datetimeFigureOut">
              <a:rPr lang="en-US" smtClean="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8309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64B320A-89BA-47B2-A525-92E8D10B06E4}" type="datetimeFigureOut">
              <a:rPr lang="en-US" smtClean="0"/>
              <a:t>3/22/2024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1732557"/>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2470E-3EBE-B216-36D9-EE09305ADA9E}"/>
              </a:ext>
            </a:extLst>
          </p:cNvPr>
          <p:cNvSpPr>
            <a:spLocks noGrp="1"/>
          </p:cNvSpPr>
          <p:nvPr>
            <p:ph type="ctrTitle"/>
          </p:nvPr>
        </p:nvSpPr>
        <p:spPr>
          <a:xfrm>
            <a:off x="1498904" y="592123"/>
            <a:ext cx="8825658" cy="3329581"/>
          </a:xfrm>
        </p:spPr>
        <p:txBody>
          <a:bodyPr/>
          <a:lstStyle/>
          <a:p>
            <a:pPr algn="ctr"/>
            <a:r>
              <a:rPr lang="en-IN" dirty="0"/>
              <a:t>Pizza sales data analysis using SQL </a:t>
            </a:r>
          </a:p>
        </p:txBody>
      </p:sp>
      <p:sp>
        <p:nvSpPr>
          <p:cNvPr id="3" name="Subtitle 2">
            <a:extLst>
              <a:ext uri="{FF2B5EF4-FFF2-40B4-BE49-F238E27FC236}">
                <a16:creationId xmlns:a16="http://schemas.microsoft.com/office/drawing/2014/main" id="{F988C391-C990-765C-AE47-78F2DECFDF6A}"/>
              </a:ext>
            </a:extLst>
          </p:cNvPr>
          <p:cNvSpPr>
            <a:spLocks noGrp="1"/>
          </p:cNvSpPr>
          <p:nvPr>
            <p:ph type="subTitle" idx="1"/>
          </p:nvPr>
        </p:nvSpPr>
        <p:spPr/>
        <p:txBody>
          <a:bodyPr/>
          <a:lstStyle/>
          <a:p>
            <a:r>
              <a:rPr lang="en-IN" dirty="0"/>
              <a:t>Presented by </a:t>
            </a:r>
          </a:p>
          <a:p>
            <a:r>
              <a:rPr lang="en-IN" dirty="0"/>
              <a:t> </a:t>
            </a:r>
            <a:r>
              <a:rPr lang="en-IN"/>
              <a:t>S Nandana</a:t>
            </a:r>
            <a:endParaRPr lang="en-IN" dirty="0"/>
          </a:p>
          <a:p>
            <a:endParaRPr lang="en-IN" dirty="0"/>
          </a:p>
        </p:txBody>
      </p:sp>
    </p:spTree>
    <p:extLst>
      <p:ext uri="{BB962C8B-B14F-4D97-AF65-F5344CB8AC3E}">
        <p14:creationId xmlns:p14="http://schemas.microsoft.com/office/powerpoint/2010/main" val="2883167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1EBE5-F1E9-8E82-C36D-FAEE896E8C1B}"/>
              </a:ext>
            </a:extLst>
          </p:cNvPr>
          <p:cNvSpPr>
            <a:spLocks noGrp="1"/>
          </p:cNvSpPr>
          <p:nvPr>
            <p:ph sz="half" idx="1"/>
          </p:nvPr>
        </p:nvSpPr>
        <p:spPr>
          <a:xfrm>
            <a:off x="1103310" y="486561"/>
            <a:ext cx="4676705" cy="5769778"/>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F. Total Pizzas Sold by Pizza Category</a:t>
            </a:r>
          </a:p>
          <a:p>
            <a:pPr marL="0" indent="0">
              <a:buNone/>
            </a:pPr>
            <a:r>
              <a:rPr lang="en-US" b="0" i="0" dirty="0">
                <a:solidFill>
                  <a:srgbClr val="E6EDF3"/>
                </a:solidFill>
                <a:effectLst/>
                <a:latin typeface="Times New Roman" panose="02020603050405020304" pitchFamily="18" charset="0"/>
                <a:cs typeface="Times New Roman" panose="02020603050405020304" pitchFamily="18" charset="0"/>
              </a:rPr>
              <a:t>The metric showing a total number of pizzas sold for each pizza category enables comparison of sales performance across different categories. This helps in identifying popular and less popular pizza options, informing marketing strategies and menu adjustments accordingly.</a:t>
            </a:r>
          </a:p>
          <a:p>
            <a:pPr marL="0" indent="0">
              <a:buNone/>
            </a:pPr>
            <a:r>
              <a:rPr lang="en-US" b="0" i="0" dirty="0">
                <a:solidFill>
                  <a:schemeClr val="bg1"/>
                </a:solidFill>
                <a:effectLst/>
                <a:latin typeface="Times New Roman" panose="02020603050405020304" pitchFamily="18" charset="0"/>
                <a:cs typeface="Times New Roman" panose="02020603050405020304" pitchFamily="18" charset="0"/>
              </a:rPr>
              <a:t>select </a:t>
            </a:r>
            <a:r>
              <a:rPr lang="en-US" b="0" i="0" dirty="0" err="1">
                <a:solidFill>
                  <a:schemeClr val="bg1"/>
                </a:solidFill>
                <a:effectLst/>
                <a:latin typeface="Times New Roman" panose="02020603050405020304" pitchFamily="18" charset="0"/>
                <a:cs typeface="Times New Roman" panose="02020603050405020304" pitchFamily="18" charset="0"/>
              </a:rPr>
              <a:t>pizza_category,sum</a:t>
            </a:r>
            <a:r>
              <a:rPr lang="en-US" b="0" i="0" dirty="0">
                <a:solidFill>
                  <a:schemeClr val="bg1"/>
                </a:solidFill>
                <a:effectLst/>
                <a:latin typeface="Times New Roman" panose="02020603050405020304" pitchFamily="18" charset="0"/>
                <a:cs typeface="Times New Roman" panose="02020603050405020304" pitchFamily="18" charset="0"/>
              </a:rPr>
              <a:t>(quantity) as </a:t>
            </a:r>
            <a:r>
              <a:rPr lang="en-US" b="0" i="0" dirty="0" err="1">
                <a:solidFill>
                  <a:schemeClr val="bg1"/>
                </a:solidFill>
                <a:effectLst/>
                <a:latin typeface="Times New Roman" panose="02020603050405020304" pitchFamily="18" charset="0"/>
                <a:cs typeface="Times New Roman" panose="02020603050405020304" pitchFamily="18" charset="0"/>
              </a:rPr>
              <a:t>total_quantity_sold</a:t>
            </a:r>
            <a:r>
              <a:rPr lang="en-US" b="0" i="0" dirty="0">
                <a:solidFill>
                  <a:schemeClr val="bg1"/>
                </a:solidFill>
                <a:effectLst/>
                <a:latin typeface="Times New Roman" panose="02020603050405020304" pitchFamily="18" charset="0"/>
                <a:cs typeface="Times New Roman" panose="02020603050405020304" pitchFamily="18" charset="0"/>
              </a:rPr>
              <a:t> from </a:t>
            </a:r>
            <a:r>
              <a:rPr lang="en-US" b="0" i="0" dirty="0" err="1">
                <a:solidFill>
                  <a:schemeClr val="bg1"/>
                </a:solidFill>
                <a:effectLst/>
                <a:latin typeface="Times New Roman" panose="02020603050405020304" pitchFamily="18" charset="0"/>
                <a:cs typeface="Times New Roman" panose="02020603050405020304" pitchFamily="18" charset="0"/>
              </a:rPr>
              <a:t>pizza_sales</a:t>
            </a:r>
            <a:endParaRPr lang="en-US" b="0" i="0"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b="0" i="0" dirty="0">
                <a:solidFill>
                  <a:schemeClr val="bg1"/>
                </a:solidFill>
                <a:effectLst/>
                <a:latin typeface="Times New Roman" panose="02020603050405020304" pitchFamily="18" charset="0"/>
                <a:cs typeface="Times New Roman" panose="02020603050405020304" pitchFamily="18" charset="0"/>
              </a:rPr>
              <a:t>group by </a:t>
            </a:r>
            <a:r>
              <a:rPr lang="en-US" b="0" i="0" dirty="0" err="1">
                <a:solidFill>
                  <a:schemeClr val="bg1"/>
                </a:solidFill>
                <a:effectLst/>
                <a:latin typeface="Times New Roman" panose="02020603050405020304" pitchFamily="18" charset="0"/>
                <a:cs typeface="Times New Roman" panose="02020603050405020304" pitchFamily="18" charset="0"/>
              </a:rPr>
              <a:t>pizza_category</a:t>
            </a:r>
            <a:endParaRPr lang="en-US" b="0" i="0" dirty="0">
              <a:solidFill>
                <a:schemeClr val="bg1"/>
              </a:solidFill>
              <a:effectLst/>
              <a:latin typeface="Times New Roman" panose="02020603050405020304" pitchFamily="18" charset="0"/>
              <a:cs typeface="Times New Roman" panose="02020603050405020304" pitchFamily="18" charset="0"/>
            </a:endParaRPr>
          </a:p>
          <a:p>
            <a:pPr marL="0" indent="0">
              <a:buNone/>
            </a:pPr>
            <a:r>
              <a:rPr lang="en-US" b="0" i="0" dirty="0">
                <a:solidFill>
                  <a:schemeClr val="bg1"/>
                </a:solidFill>
                <a:effectLst/>
                <a:latin typeface="Times New Roman" panose="02020603050405020304" pitchFamily="18" charset="0"/>
                <a:cs typeface="Times New Roman" panose="02020603050405020304" pitchFamily="18" charset="0"/>
              </a:rPr>
              <a:t>order by </a:t>
            </a:r>
            <a:r>
              <a:rPr lang="en-US" b="0" i="0" dirty="0" err="1">
                <a:solidFill>
                  <a:schemeClr val="bg1"/>
                </a:solidFill>
                <a:effectLst/>
                <a:latin typeface="Times New Roman" panose="02020603050405020304" pitchFamily="18" charset="0"/>
                <a:cs typeface="Times New Roman" panose="02020603050405020304" pitchFamily="18" charset="0"/>
              </a:rPr>
              <a:t>total_quantity_sold</a:t>
            </a:r>
            <a:r>
              <a:rPr lang="en-US" b="0" i="0" dirty="0">
                <a:solidFill>
                  <a:schemeClr val="bg1"/>
                </a:solidFill>
                <a:effectLst/>
                <a:latin typeface="Times New Roman" panose="02020603050405020304" pitchFamily="18" charset="0"/>
                <a:cs typeface="Times New Roman" panose="02020603050405020304" pitchFamily="18" charset="0"/>
              </a:rPr>
              <a:t>;</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6E1C38F-7228-C5FE-6CD7-3F15E452C379}"/>
              </a:ext>
            </a:extLst>
          </p:cNvPr>
          <p:cNvSpPr>
            <a:spLocks noGrp="1"/>
          </p:cNvSpPr>
          <p:nvPr>
            <p:ph sz="half" idx="2"/>
          </p:nvPr>
        </p:nvSpPr>
        <p:spPr>
          <a:xfrm>
            <a:off x="6096000" y="486561"/>
            <a:ext cx="4311628" cy="5769778"/>
          </a:xfrm>
        </p:spPr>
        <p:txBody>
          <a:bodyPr>
            <a:normAutofit/>
          </a:bodyPr>
          <a:lstStyle/>
          <a:p>
            <a:pPr marL="0" indent="0">
              <a:buNone/>
            </a:pPr>
            <a:r>
              <a:rPr lang="en-US" b="0" i="0" dirty="0">
                <a:solidFill>
                  <a:schemeClr val="bg1"/>
                </a:solidFill>
                <a:effectLst/>
                <a:latin typeface="Times New Roman" panose="02020603050405020304" pitchFamily="18" charset="0"/>
                <a:cs typeface="Times New Roman" panose="02020603050405020304" pitchFamily="18" charset="0"/>
              </a:rPr>
              <a:t>G. Top 5 Pizzas by Revenue:</a:t>
            </a:r>
          </a:p>
          <a:p>
            <a:pPr marL="0" indent="0">
              <a:buNone/>
            </a:pPr>
            <a:r>
              <a:rPr lang="en-US" dirty="0">
                <a:latin typeface="Times New Roman" panose="02020603050405020304" pitchFamily="18" charset="0"/>
                <a:cs typeface="Times New Roman" panose="02020603050405020304" pitchFamily="18" charset="0"/>
              </a:rPr>
              <a:t>Identifying the top 5 best-selling pizzas based on revenue, quantity sold, and total orders provides valuable insights into customer preferences. This information helps the pizza company target promotions effectively and tweak its menu to cater to popular choices, ultimately boosting sales and customer satisfaction.</a:t>
            </a:r>
          </a:p>
          <a:p>
            <a:pPr marL="0" indent="0">
              <a:buNone/>
            </a:pPr>
            <a:r>
              <a:rPr lang="en-US" dirty="0">
                <a:solidFill>
                  <a:schemeClr val="bg1"/>
                </a:solidFill>
                <a:latin typeface="Times New Roman" panose="02020603050405020304" pitchFamily="18" charset="0"/>
                <a:cs typeface="Times New Roman" panose="02020603050405020304" pitchFamily="18" charset="0"/>
              </a:rPr>
              <a:t>select </a:t>
            </a:r>
            <a:r>
              <a:rPr lang="en-US" dirty="0" err="1">
                <a:solidFill>
                  <a:schemeClr val="bg1"/>
                </a:solidFill>
                <a:latin typeface="Times New Roman" panose="02020603050405020304" pitchFamily="18" charset="0"/>
                <a:cs typeface="Times New Roman" panose="02020603050405020304" pitchFamily="18" charset="0"/>
              </a:rPr>
              <a:t>pizza_name,sum</a:t>
            </a:r>
            <a:r>
              <a:rPr lang="en-US" dirty="0">
                <a:solidFill>
                  <a:schemeClr val="bg1"/>
                </a:solidFill>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total_price</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total_revenue</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group by </a:t>
            </a:r>
            <a:r>
              <a:rPr lang="en-US" dirty="0" err="1">
                <a:solidFill>
                  <a:schemeClr val="bg1"/>
                </a:solidFill>
                <a:latin typeface="Times New Roman" panose="02020603050405020304" pitchFamily="18" charset="0"/>
                <a:cs typeface="Times New Roman" panose="02020603050405020304" pitchFamily="18" charset="0"/>
              </a:rPr>
              <a:t>pizza_name</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order by </a:t>
            </a:r>
            <a:r>
              <a:rPr lang="en-US" dirty="0" err="1">
                <a:solidFill>
                  <a:schemeClr val="bg1"/>
                </a:solidFill>
                <a:latin typeface="Times New Roman" panose="02020603050405020304" pitchFamily="18" charset="0"/>
                <a:cs typeface="Times New Roman" panose="02020603050405020304" pitchFamily="18" charset="0"/>
              </a:rPr>
              <a:t>total_revenue</a:t>
            </a:r>
            <a:r>
              <a:rPr lang="en-US" dirty="0">
                <a:solidFill>
                  <a:schemeClr val="bg1"/>
                </a:solidFill>
                <a:latin typeface="Times New Roman" panose="02020603050405020304" pitchFamily="18" charset="0"/>
                <a:cs typeface="Times New Roman" panose="02020603050405020304" pitchFamily="18" charset="0"/>
              </a:rPr>
              <a:t> desc</a:t>
            </a:r>
          </a:p>
          <a:p>
            <a:pPr marL="0" indent="0">
              <a:buNone/>
            </a:pPr>
            <a:r>
              <a:rPr lang="en-US" dirty="0">
                <a:solidFill>
                  <a:schemeClr val="bg1"/>
                </a:solidFill>
                <a:latin typeface="Times New Roman" panose="02020603050405020304" pitchFamily="18" charset="0"/>
                <a:cs typeface="Times New Roman" panose="02020603050405020304" pitchFamily="18" charset="0"/>
              </a:rPr>
              <a:t>limit 5;</a:t>
            </a:r>
          </a:p>
          <a:p>
            <a:pPr marL="0" indent="0">
              <a:buNone/>
            </a:pPr>
            <a:endParaRPr lang="en-IN" dirty="0">
              <a:solidFill>
                <a:schemeClr val="bg1"/>
              </a:solidFill>
            </a:endParaRPr>
          </a:p>
        </p:txBody>
      </p:sp>
      <p:pic>
        <p:nvPicPr>
          <p:cNvPr id="5" name="Picture 4">
            <a:extLst>
              <a:ext uri="{FF2B5EF4-FFF2-40B4-BE49-F238E27FC236}">
                <a16:creationId xmlns:a16="http://schemas.microsoft.com/office/drawing/2014/main" id="{A1C3E534-F58C-0068-BED8-E1E42F8036A9}"/>
              </a:ext>
            </a:extLst>
          </p:cNvPr>
          <p:cNvPicPr>
            <a:picLocks noChangeAspect="1"/>
          </p:cNvPicPr>
          <p:nvPr/>
        </p:nvPicPr>
        <p:blipFill rotWithShape="1">
          <a:blip r:embed="rId2"/>
          <a:srcRect l="13348" t="50000" r="67110" b="29542"/>
          <a:stretch/>
        </p:blipFill>
        <p:spPr>
          <a:xfrm>
            <a:off x="1342237" y="4259805"/>
            <a:ext cx="3154261" cy="1857571"/>
          </a:xfrm>
          <a:prstGeom prst="rect">
            <a:avLst/>
          </a:prstGeom>
        </p:spPr>
      </p:pic>
      <p:pic>
        <p:nvPicPr>
          <p:cNvPr id="7" name="Picture 6">
            <a:extLst>
              <a:ext uri="{FF2B5EF4-FFF2-40B4-BE49-F238E27FC236}">
                <a16:creationId xmlns:a16="http://schemas.microsoft.com/office/drawing/2014/main" id="{52AF7474-8123-87AB-47F3-ED0790F2C6DA}"/>
              </a:ext>
            </a:extLst>
          </p:cNvPr>
          <p:cNvPicPr>
            <a:picLocks noChangeAspect="1"/>
          </p:cNvPicPr>
          <p:nvPr/>
        </p:nvPicPr>
        <p:blipFill rotWithShape="1">
          <a:blip r:embed="rId3"/>
          <a:srcRect l="13074" t="54067" r="63119" b="29174"/>
          <a:stretch/>
        </p:blipFill>
        <p:spPr>
          <a:xfrm>
            <a:off x="7717870" y="5051972"/>
            <a:ext cx="4148061" cy="1642441"/>
          </a:xfrm>
          <a:prstGeom prst="rect">
            <a:avLst/>
          </a:prstGeom>
        </p:spPr>
      </p:pic>
    </p:spTree>
    <p:extLst>
      <p:ext uri="{BB962C8B-B14F-4D97-AF65-F5344CB8AC3E}">
        <p14:creationId xmlns:p14="http://schemas.microsoft.com/office/powerpoint/2010/main" val="2237348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1EBE5-F1E9-8E82-C36D-FAEE896E8C1B}"/>
              </a:ext>
            </a:extLst>
          </p:cNvPr>
          <p:cNvSpPr>
            <a:spLocks noGrp="1"/>
          </p:cNvSpPr>
          <p:nvPr>
            <p:ph sz="half" idx="1"/>
          </p:nvPr>
        </p:nvSpPr>
        <p:spPr>
          <a:xfrm>
            <a:off x="1103310" y="486561"/>
            <a:ext cx="4676705" cy="5769778"/>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H. Bottom 5 Pizzas by Revenue</a:t>
            </a:r>
          </a:p>
          <a:p>
            <a:pPr marL="0" indent="0">
              <a:buNone/>
            </a:pPr>
            <a:r>
              <a:rPr lang="en-US" dirty="0">
                <a:solidFill>
                  <a:srgbClr val="ECECEC"/>
                </a:solidFill>
                <a:latin typeface="Söhne"/>
              </a:rPr>
              <a:t>H</a:t>
            </a:r>
            <a:r>
              <a:rPr lang="en-US" b="0" i="0" dirty="0">
                <a:solidFill>
                  <a:srgbClr val="ECECEC"/>
                </a:solidFill>
                <a:effectLst/>
                <a:latin typeface="Söhne"/>
              </a:rPr>
              <a:t>ighlighting the bottom 5 worst-selling pizzas based on revenue, total quantity, and total orders sheds light on less popular menu options. This data is crucial for strategic decision-making, like phasing out unpopular items or refining pricing and marketing tactics to stimulate sales.</a:t>
            </a:r>
            <a:endParaRPr lang="en-US" dirty="0">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select </a:t>
            </a:r>
            <a:r>
              <a:rPr lang="en-US" dirty="0" err="1">
                <a:solidFill>
                  <a:schemeClr val="bg1"/>
                </a:solidFill>
                <a:latin typeface="Times New Roman" panose="02020603050405020304" pitchFamily="18" charset="0"/>
                <a:cs typeface="Times New Roman" panose="02020603050405020304" pitchFamily="18" charset="0"/>
              </a:rPr>
              <a:t>pizza_name,sum</a:t>
            </a:r>
            <a:r>
              <a:rPr lang="en-US" dirty="0">
                <a:solidFill>
                  <a:schemeClr val="bg1"/>
                </a:solidFill>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total_price</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total_revenue</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pizza_salesgroup</a:t>
            </a:r>
            <a:r>
              <a:rPr lang="en-US" dirty="0">
                <a:solidFill>
                  <a:schemeClr val="bg1"/>
                </a:solidFill>
                <a:latin typeface="Times New Roman" panose="02020603050405020304" pitchFamily="18" charset="0"/>
                <a:cs typeface="Times New Roman" panose="02020603050405020304" pitchFamily="18" charset="0"/>
              </a:rPr>
              <a:t> by </a:t>
            </a:r>
            <a:r>
              <a:rPr lang="en-US" dirty="0" err="1">
                <a:solidFill>
                  <a:schemeClr val="bg1"/>
                </a:solidFill>
                <a:latin typeface="Times New Roman" panose="02020603050405020304" pitchFamily="18" charset="0"/>
                <a:cs typeface="Times New Roman" panose="02020603050405020304" pitchFamily="18" charset="0"/>
              </a:rPr>
              <a:t>pizza_name</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order by </a:t>
            </a:r>
            <a:r>
              <a:rPr lang="en-US" dirty="0" err="1">
                <a:solidFill>
                  <a:schemeClr val="bg1"/>
                </a:solidFill>
                <a:latin typeface="Times New Roman" panose="02020603050405020304" pitchFamily="18" charset="0"/>
                <a:cs typeface="Times New Roman" panose="02020603050405020304" pitchFamily="18" charset="0"/>
              </a:rPr>
              <a:t>total_revenue</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asc</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limit 5;</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6E1C38F-7228-C5FE-6CD7-3F15E452C379}"/>
              </a:ext>
            </a:extLst>
          </p:cNvPr>
          <p:cNvSpPr>
            <a:spLocks noGrp="1"/>
          </p:cNvSpPr>
          <p:nvPr>
            <p:ph sz="half" idx="2"/>
          </p:nvPr>
        </p:nvSpPr>
        <p:spPr>
          <a:xfrm>
            <a:off x="6096000" y="486561"/>
            <a:ext cx="4311628" cy="5769778"/>
          </a:xfrm>
        </p:spPr>
        <p:txBody>
          <a:bodyPr>
            <a:normAutofit/>
          </a:bodyPr>
          <a:lstStyle/>
          <a:p>
            <a:pPr marL="0" indent="0">
              <a:buNone/>
            </a:pPr>
            <a:r>
              <a:rPr lang="en-US" dirty="0">
                <a:solidFill>
                  <a:schemeClr val="bg1"/>
                </a:solidFill>
              </a:rPr>
              <a:t>I. Top 5 Pizzas by Quantity:</a:t>
            </a:r>
          </a:p>
          <a:p>
            <a:pPr marL="0" indent="0">
              <a:buNone/>
            </a:pPr>
            <a:r>
              <a:rPr lang="en-US" dirty="0">
                <a:solidFill>
                  <a:srgbClr val="ECECEC"/>
                </a:solidFill>
                <a:latin typeface="Söhne"/>
              </a:rPr>
              <a:t>T</a:t>
            </a:r>
            <a:r>
              <a:rPr lang="en-US" b="0" i="0" dirty="0">
                <a:solidFill>
                  <a:srgbClr val="ECECEC"/>
                </a:solidFill>
                <a:effectLst/>
                <a:latin typeface="Söhne"/>
              </a:rPr>
              <a:t>he top 5 pizzas by quantity sold offers a glimpse into the favored pizza choices among customers. This knowledge aids in grasping customer preferences and facilitates focused marketing strategies or menu refinements to leverage popular items.</a:t>
            </a:r>
            <a:endParaRPr lang="en-US" dirty="0">
              <a:solidFill>
                <a:schemeClr val="bg1"/>
              </a:solidFill>
            </a:endParaRPr>
          </a:p>
          <a:p>
            <a:pPr marL="0" indent="0">
              <a:buNone/>
            </a:pPr>
            <a:r>
              <a:rPr lang="en-US" dirty="0">
                <a:solidFill>
                  <a:schemeClr val="bg1"/>
                </a:solidFill>
              </a:rPr>
              <a:t>select </a:t>
            </a:r>
            <a:r>
              <a:rPr lang="en-US" dirty="0" err="1">
                <a:solidFill>
                  <a:schemeClr val="bg1"/>
                </a:solidFill>
              </a:rPr>
              <a:t>pizza_name,sum</a:t>
            </a:r>
            <a:r>
              <a:rPr lang="en-US" dirty="0">
                <a:solidFill>
                  <a:schemeClr val="bg1"/>
                </a:solidFill>
              </a:rPr>
              <a:t>(quantity) as </a:t>
            </a:r>
            <a:r>
              <a:rPr lang="en-US" dirty="0" err="1">
                <a:solidFill>
                  <a:schemeClr val="bg1"/>
                </a:solidFill>
              </a:rPr>
              <a:t>total_pizza_sold</a:t>
            </a:r>
            <a:r>
              <a:rPr lang="en-US" dirty="0">
                <a:solidFill>
                  <a:schemeClr val="bg1"/>
                </a:solidFill>
              </a:rPr>
              <a:t> from </a:t>
            </a:r>
            <a:r>
              <a:rPr lang="en-US" dirty="0" err="1">
                <a:solidFill>
                  <a:schemeClr val="bg1"/>
                </a:solidFill>
              </a:rPr>
              <a:t>pizza_sales</a:t>
            </a:r>
            <a:endParaRPr lang="en-US" dirty="0">
              <a:solidFill>
                <a:schemeClr val="bg1"/>
              </a:solidFill>
            </a:endParaRPr>
          </a:p>
          <a:p>
            <a:pPr marL="0" indent="0">
              <a:buNone/>
            </a:pPr>
            <a:r>
              <a:rPr lang="en-US" dirty="0">
                <a:solidFill>
                  <a:schemeClr val="bg1"/>
                </a:solidFill>
              </a:rPr>
              <a:t>group by </a:t>
            </a:r>
            <a:r>
              <a:rPr lang="en-US" dirty="0" err="1">
                <a:solidFill>
                  <a:schemeClr val="bg1"/>
                </a:solidFill>
              </a:rPr>
              <a:t>pizza_name</a:t>
            </a:r>
            <a:endParaRPr lang="en-US" dirty="0">
              <a:solidFill>
                <a:schemeClr val="bg1"/>
              </a:solidFill>
            </a:endParaRPr>
          </a:p>
          <a:p>
            <a:pPr marL="0" indent="0">
              <a:buNone/>
            </a:pPr>
            <a:r>
              <a:rPr lang="en-US" dirty="0">
                <a:solidFill>
                  <a:schemeClr val="bg1"/>
                </a:solidFill>
              </a:rPr>
              <a:t>order by </a:t>
            </a:r>
            <a:r>
              <a:rPr lang="en-US" dirty="0" err="1">
                <a:solidFill>
                  <a:schemeClr val="bg1"/>
                </a:solidFill>
              </a:rPr>
              <a:t>total_pizza_sold</a:t>
            </a:r>
            <a:r>
              <a:rPr lang="en-US" dirty="0">
                <a:solidFill>
                  <a:schemeClr val="bg1"/>
                </a:solidFill>
              </a:rPr>
              <a:t> desc</a:t>
            </a:r>
          </a:p>
          <a:p>
            <a:pPr marL="0" indent="0">
              <a:buNone/>
            </a:pPr>
            <a:r>
              <a:rPr lang="en-US" dirty="0">
                <a:solidFill>
                  <a:schemeClr val="bg1"/>
                </a:solidFill>
              </a:rPr>
              <a:t>limit 5;</a:t>
            </a:r>
          </a:p>
          <a:p>
            <a:pPr marL="0" indent="0">
              <a:buNone/>
            </a:pPr>
            <a:endParaRPr lang="en-IN" dirty="0">
              <a:solidFill>
                <a:schemeClr val="bg1"/>
              </a:solidFill>
            </a:endParaRPr>
          </a:p>
        </p:txBody>
      </p:sp>
      <p:pic>
        <p:nvPicPr>
          <p:cNvPr id="6" name="Picture 5">
            <a:extLst>
              <a:ext uri="{FF2B5EF4-FFF2-40B4-BE49-F238E27FC236}">
                <a16:creationId xmlns:a16="http://schemas.microsoft.com/office/drawing/2014/main" id="{F0301F2A-6188-C7CC-4F13-0B6703E9E406}"/>
              </a:ext>
            </a:extLst>
          </p:cNvPr>
          <p:cNvPicPr>
            <a:picLocks noChangeAspect="1"/>
          </p:cNvPicPr>
          <p:nvPr/>
        </p:nvPicPr>
        <p:blipFill rotWithShape="1">
          <a:blip r:embed="rId2"/>
          <a:srcRect l="13420" t="50031" r="62665" b="23792"/>
          <a:stretch/>
        </p:blipFill>
        <p:spPr>
          <a:xfrm>
            <a:off x="1661257" y="4975570"/>
            <a:ext cx="2915730" cy="1795244"/>
          </a:xfrm>
          <a:prstGeom prst="rect">
            <a:avLst/>
          </a:prstGeom>
        </p:spPr>
      </p:pic>
      <p:pic>
        <p:nvPicPr>
          <p:cNvPr id="9" name="Picture 8">
            <a:extLst>
              <a:ext uri="{FF2B5EF4-FFF2-40B4-BE49-F238E27FC236}">
                <a16:creationId xmlns:a16="http://schemas.microsoft.com/office/drawing/2014/main" id="{072E8527-50E5-FE17-D62D-86EAE982A209}"/>
              </a:ext>
            </a:extLst>
          </p:cNvPr>
          <p:cNvPicPr>
            <a:picLocks noChangeAspect="1"/>
          </p:cNvPicPr>
          <p:nvPr/>
        </p:nvPicPr>
        <p:blipFill rotWithShape="1">
          <a:blip r:embed="rId3"/>
          <a:srcRect l="13626" t="50000" r="55000" b="26483"/>
          <a:stretch/>
        </p:blipFill>
        <p:spPr>
          <a:xfrm>
            <a:off x="6426204" y="4758656"/>
            <a:ext cx="3825143" cy="1612783"/>
          </a:xfrm>
          <a:prstGeom prst="rect">
            <a:avLst/>
          </a:prstGeom>
        </p:spPr>
      </p:pic>
    </p:spTree>
    <p:extLst>
      <p:ext uri="{BB962C8B-B14F-4D97-AF65-F5344CB8AC3E}">
        <p14:creationId xmlns:p14="http://schemas.microsoft.com/office/powerpoint/2010/main" val="2684030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1EBE5-F1E9-8E82-C36D-FAEE896E8C1B}"/>
              </a:ext>
            </a:extLst>
          </p:cNvPr>
          <p:cNvSpPr>
            <a:spLocks noGrp="1"/>
          </p:cNvSpPr>
          <p:nvPr>
            <p:ph sz="half" idx="1"/>
          </p:nvPr>
        </p:nvSpPr>
        <p:spPr>
          <a:xfrm>
            <a:off x="1103310" y="486561"/>
            <a:ext cx="4676705" cy="5769778"/>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J. Bottom 5 Pizzas by Quantity</a:t>
            </a:r>
          </a:p>
          <a:p>
            <a:pPr marL="0" indent="0">
              <a:buNone/>
            </a:pPr>
            <a:r>
              <a:rPr lang="en-US" dirty="0">
                <a:solidFill>
                  <a:srgbClr val="ECECEC"/>
                </a:solidFill>
                <a:latin typeface="Söhne"/>
              </a:rPr>
              <a:t>T</a:t>
            </a:r>
            <a:r>
              <a:rPr lang="en-US" b="0" i="0" dirty="0">
                <a:solidFill>
                  <a:srgbClr val="ECECEC"/>
                </a:solidFill>
                <a:effectLst/>
                <a:latin typeface="Söhne"/>
              </a:rPr>
              <a:t>he bottom 5 pizzas by quantity sold draws attention to less favored or struggling pizza choices. This understanding can guide decisions on menu tweaks, promotional approaches, or inventory management strategies to reduce waste and boost profits.</a:t>
            </a:r>
            <a:endParaRPr lang="en-US" dirty="0">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select </a:t>
            </a:r>
            <a:r>
              <a:rPr lang="en-US" dirty="0" err="1">
                <a:solidFill>
                  <a:schemeClr val="bg1"/>
                </a:solidFill>
                <a:latin typeface="Times New Roman" panose="02020603050405020304" pitchFamily="18" charset="0"/>
                <a:cs typeface="Times New Roman" panose="02020603050405020304" pitchFamily="18" charset="0"/>
              </a:rPr>
              <a:t>pizza_name,sum</a:t>
            </a:r>
            <a:r>
              <a:rPr lang="en-US" dirty="0">
                <a:solidFill>
                  <a:schemeClr val="bg1"/>
                </a:solidFill>
                <a:latin typeface="Times New Roman" panose="02020603050405020304" pitchFamily="18" charset="0"/>
                <a:cs typeface="Times New Roman" panose="02020603050405020304" pitchFamily="18" charset="0"/>
              </a:rPr>
              <a:t>(quantity) as </a:t>
            </a:r>
            <a:r>
              <a:rPr lang="en-US" dirty="0" err="1">
                <a:solidFill>
                  <a:schemeClr val="bg1"/>
                </a:solidFill>
                <a:latin typeface="Times New Roman" panose="02020603050405020304" pitchFamily="18" charset="0"/>
                <a:cs typeface="Times New Roman" panose="02020603050405020304" pitchFamily="18" charset="0"/>
              </a:rPr>
              <a:t>total_pizza_sold</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group by </a:t>
            </a:r>
            <a:r>
              <a:rPr lang="en-US" dirty="0" err="1">
                <a:solidFill>
                  <a:schemeClr val="bg1"/>
                </a:solidFill>
                <a:latin typeface="Times New Roman" panose="02020603050405020304" pitchFamily="18" charset="0"/>
                <a:cs typeface="Times New Roman" panose="02020603050405020304" pitchFamily="18" charset="0"/>
              </a:rPr>
              <a:t>pizza_name</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order by </a:t>
            </a:r>
            <a:r>
              <a:rPr lang="en-US" dirty="0" err="1">
                <a:solidFill>
                  <a:schemeClr val="bg1"/>
                </a:solidFill>
                <a:latin typeface="Times New Roman" panose="02020603050405020304" pitchFamily="18" charset="0"/>
                <a:cs typeface="Times New Roman" panose="02020603050405020304" pitchFamily="18" charset="0"/>
              </a:rPr>
              <a:t>total_pizza_sold</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asc</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limit 5;</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6E1C38F-7228-C5FE-6CD7-3F15E452C379}"/>
              </a:ext>
            </a:extLst>
          </p:cNvPr>
          <p:cNvSpPr>
            <a:spLocks noGrp="1"/>
          </p:cNvSpPr>
          <p:nvPr>
            <p:ph sz="half" idx="2"/>
          </p:nvPr>
        </p:nvSpPr>
        <p:spPr>
          <a:xfrm>
            <a:off x="6096000" y="486561"/>
            <a:ext cx="4311628" cy="5769778"/>
          </a:xfrm>
        </p:spPr>
        <p:txBody>
          <a:bodyPr>
            <a:normAutofit/>
          </a:bodyPr>
          <a:lstStyle/>
          <a:p>
            <a:pPr marL="0" indent="0">
              <a:buNone/>
            </a:pPr>
            <a:r>
              <a:rPr lang="en-US" dirty="0">
                <a:solidFill>
                  <a:schemeClr val="bg1"/>
                </a:solidFill>
              </a:rPr>
              <a:t>K. Top 5 Pizzas by Total Orders</a:t>
            </a:r>
          </a:p>
          <a:p>
            <a:pPr marL="0" indent="0">
              <a:buNone/>
            </a:pPr>
            <a:r>
              <a:rPr lang="en-US" b="0" i="0" dirty="0">
                <a:solidFill>
                  <a:srgbClr val="ECECEC"/>
                </a:solidFill>
                <a:effectLst/>
                <a:latin typeface="Times New Roman" panose="02020603050405020304" pitchFamily="18" charset="0"/>
                <a:cs typeface="Times New Roman" panose="02020603050405020304" pitchFamily="18" charset="0"/>
              </a:rPr>
              <a:t>Spotlighting the top 5 pizzas by total orders reveals the pizza varieties that customers order most frequently. This insight into customer behavior and preferences empowers businesses to customize marketing strategies and menu options to better satisfy customer demand.</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rPr>
              <a:t>select </a:t>
            </a:r>
            <a:r>
              <a:rPr lang="en-US" dirty="0" err="1">
                <a:solidFill>
                  <a:schemeClr val="bg1"/>
                </a:solidFill>
              </a:rPr>
              <a:t>pizza_name,count</a:t>
            </a:r>
            <a:r>
              <a:rPr lang="en-US" dirty="0">
                <a:solidFill>
                  <a:schemeClr val="bg1"/>
                </a:solidFill>
              </a:rPr>
              <a:t>(distinct </a:t>
            </a:r>
            <a:r>
              <a:rPr lang="en-US" dirty="0" err="1">
                <a:solidFill>
                  <a:schemeClr val="bg1"/>
                </a:solidFill>
              </a:rPr>
              <a:t>order_id</a:t>
            </a:r>
            <a:r>
              <a:rPr lang="en-US" dirty="0">
                <a:solidFill>
                  <a:schemeClr val="bg1"/>
                </a:solidFill>
              </a:rPr>
              <a:t>) as </a:t>
            </a:r>
            <a:r>
              <a:rPr lang="en-US" dirty="0" err="1">
                <a:solidFill>
                  <a:schemeClr val="bg1"/>
                </a:solidFill>
              </a:rPr>
              <a:t>total_orders</a:t>
            </a:r>
            <a:r>
              <a:rPr lang="en-US" dirty="0">
                <a:solidFill>
                  <a:schemeClr val="bg1"/>
                </a:solidFill>
              </a:rPr>
              <a:t> from </a:t>
            </a:r>
            <a:r>
              <a:rPr lang="en-US" dirty="0" err="1">
                <a:solidFill>
                  <a:schemeClr val="bg1"/>
                </a:solidFill>
              </a:rPr>
              <a:t>pizza_sales</a:t>
            </a:r>
            <a:endParaRPr lang="en-US" dirty="0">
              <a:solidFill>
                <a:schemeClr val="bg1"/>
              </a:solidFill>
            </a:endParaRPr>
          </a:p>
          <a:p>
            <a:pPr marL="0" indent="0">
              <a:buNone/>
            </a:pPr>
            <a:r>
              <a:rPr lang="en-US" dirty="0">
                <a:solidFill>
                  <a:schemeClr val="bg1"/>
                </a:solidFill>
              </a:rPr>
              <a:t>group by </a:t>
            </a:r>
            <a:r>
              <a:rPr lang="en-US" dirty="0" err="1">
                <a:solidFill>
                  <a:schemeClr val="bg1"/>
                </a:solidFill>
              </a:rPr>
              <a:t>pizza_name</a:t>
            </a:r>
            <a:endParaRPr lang="en-US" dirty="0">
              <a:solidFill>
                <a:schemeClr val="bg1"/>
              </a:solidFill>
            </a:endParaRPr>
          </a:p>
          <a:p>
            <a:pPr marL="0" indent="0">
              <a:buNone/>
            </a:pPr>
            <a:r>
              <a:rPr lang="en-US" dirty="0">
                <a:solidFill>
                  <a:schemeClr val="bg1"/>
                </a:solidFill>
              </a:rPr>
              <a:t>order by </a:t>
            </a:r>
            <a:r>
              <a:rPr lang="en-US" dirty="0" err="1">
                <a:solidFill>
                  <a:schemeClr val="bg1"/>
                </a:solidFill>
              </a:rPr>
              <a:t>total_orders</a:t>
            </a:r>
            <a:r>
              <a:rPr lang="en-US" dirty="0">
                <a:solidFill>
                  <a:schemeClr val="bg1"/>
                </a:solidFill>
              </a:rPr>
              <a:t> desc</a:t>
            </a:r>
          </a:p>
          <a:p>
            <a:pPr marL="0" indent="0">
              <a:buNone/>
            </a:pPr>
            <a:r>
              <a:rPr lang="en-US" dirty="0">
                <a:solidFill>
                  <a:schemeClr val="bg1"/>
                </a:solidFill>
              </a:rPr>
              <a:t>limit 5;</a:t>
            </a:r>
          </a:p>
          <a:p>
            <a:pPr marL="0" indent="0">
              <a:buNone/>
            </a:pPr>
            <a:endParaRPr lang="en-IN" dirty="0">
              <a:solidFill>
                <a:schemeClr val="bg1"/>
              </a:solidFill>
            </a:endParaRPr>
          </a:p>
        </p:txBody>
      </p:sp>
      <p:pic>
        <p:nvPicPr>
          <p:cNvPr id="5" name="Picture 4">
            <a:extLst>
              <a:ext uri="{FF2B5EF4-FFF2-40B4-BE49-F238E27FC236}">
                <a16:creationId xmlns:a16="http://schemas.microsoft.com/office/drawing/2014/main" id="{DE36C72F-2CED-59E4-950A-50099563502D}"/>
              </a:ext>
            </a:extLst>
          </p:cNvPr>
          <p:cNvPicPr>
            <a:picLocks noChangeAspect="1"/>
          </p:cNvPicPr>
          <p:nvPr/>
        </p:nvPicPr>
        <p:blipFill rotWithShape="1">
          <a:blip r:embed="rId2"/>
          <a:srcRect l="13624" t="50000" r="61468" b="31865"/>
          <a:stretch/>
        </p:blipFill>
        <p:spPr>
          <a:xfrm>
            <a:off x="1547887" y="5012671"/>
            <a:ext cx="3036815" cy="1243668"/>
          </a:xfrm>
          <a:prstGeom prst="rect">
            <a:avLst/>
          </a:prstGeom>
        </p:spPr>
      </p:pic>
      <p:pic>
        <p:nvPicPr>
          <p:cNvPr id="11" name="Picture 10">
            <a:extLst>
              <a:ext uri="{FF2B5EF4-FFF2-40B4-BE49-F238E27FC236}">
                <a16:creationId xmlns:a16="http://schemas.microsoft.com/office/drawing/2014/main" id="{E51D7DE0-D275-8061-4303-4ED45CADAFDE}"/>
              </a:ext>
            </a:extLst>
          </p:cNvPr>
          <p:cNvPicPr>
            <a:picLocks noChangeAspect="1"/>
          </p:cNvPicPr>
          <p:nvPr/>
        </p:nvPicPr>
        <p:blipFill rotWithShape="1">
          <a:blip r:embed="rId3"/>
          <a:srcRect l="13624" t="50000" r="56858" b="27829"/>
          <a:stretch/>
        </p:blipFill>
        <p:spPr>
          <a:xfrm>
            <a:off x="7401769" y="5012671"/>
            <a:ext cx="3598877" cy="1520505"/>
          </a:xfrm>
          <a:prstGeom prst="rect">
            <a:avLst/>
          </a:prstGeom>
        </p:spPr>
      </p:pic>
    </p:spTree>
    <p:extLst>
      <p:ext uri="{BB962C8B-B14F-4D97-AF65-F5344CB8AC3E}">
        <p14:creationId xmlns:p14="http://schemas.microsoft.com/office/powerpoint/2010/main" val="392372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1EBE5-F1E9-8E82-C36D-FAEE896E8C1B}"/>
              </a:ext>
            </a:extLst>
          </p:cNvPr>
          <p:cNvSpPr>
            <a:spLocks noGrp="1"/>
          </p:cNvSpPr>
          <p:nvPr>
            <p:ph sz="half" idx="1"/>
          </p:nvPr>
        </p:nvSpPr>
        <p:spPr>
          <a:xfrm>
            <a:off x="1103310" y="486561"/>
            <a:ext cx="4676705" cy="5769778"/>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L. Bottom 5 Pizzas by Total Orders</a:t>
            </a:r>
          </a:p>
          <a:p>
            <a:pPr marL="0" indent="0">
              <a:buNone/>
            </a:pPr>
            <a:r>
              <a:rPr lang="en-US" dirty="0">
                <a:latin typeface="Times New Roman" panose="02020603050405020304" pitchFamily="18" charset="0"/>
                <a:cs typeface="Times New Roman" panose="02020603050405020304" pitchFamily="18" charset="0"/>
              </a:rPr>
              <a:t>Spotlighting the bottom 5 pizzas by total orders exposes niche or less favored menu selections that warrant consideration or modifications. Recognizing these patterns empowers businesses to make informed choices regarding menu tweaks, promotional tactics, or inventory handling to enhance sales and customer contentment.</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select </a:t>
            </a:r>
            <a:r>
              <a:rPr lang="en-US" dirty="0" err="1">
                <a:solidFill>
                  <a:schemeClr val="bg1"/>
                </a:solidFill>
                <a:latin typeface="Times New Roman" panose="02020603050405020304" pitchFamily="18" charset="0"/>
                <a:cs typeface="Times New Roman" panose="02020603050405020304" pitchFamily="18" charset="0"/>
              </a:rPr>
              <a:t>pizza_name,count</a:t>
            </a:r>
            <a:r>
              <a:rPr lang="en-US" dirty="0">
                <a:solidFill>
                  <a:schemeClr val="bg1"/>
                </a:solidFill>
                <a:latin typeface="Times New Roman" panose="02020603050405020304" pitchFamily="18" charset="0"/>
                <a:cs typeface="Times New Roman" panose="02020603050405020304" pitchFamily="18" charset="0"/>
              </a:rPr>
              <a:t>(distinct </a:t>
            </a:r>
            <a:r>
              <a:rPr lang="en-US" dirty="0" err="1">
                <a:solidFill>
                  <a:schemeClr val="bg1"/>
                </a:solidFill>
                <a:latin typeface="Times New Roman" panose="02020603050405020304" pitchFamily="18" charset="0"/>
                <a:cs typeface="Times New Roman" panose="02020603050405020304" pitchFamily="18" charset="0"/>
              </a:rPr>
              <a:t>order_id</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total_orders</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pizza_salesgroup</a:t>
            </a:r>
            <a:r>
              <a:rPr lang="en-US" dirty="0">
                <a:solidFill>
                  <a:schemeClr val="bg1"/>
                </a:solidFill>
                <a:latin typeface="Times New Roman" panose="02020603050405020304" pitchFamily="18" charset="0"/>
                <a:cs typeface="Times New Roman" panose="02020603050405020304" pitchFamily="18" charset="0"/>
              </a:rPr>
              <a:t> by </a:t>
            </a:r>
            <a:r>
              <a:rPr lang="en-US" dirty="0" err="1">
                <a:solidFill>
                  <a:schemeClr val="bg1"/>
                </a:solidFill>
                <a:latin typeface="Times New Roman" panose="02020603050405020304" pitchFamily="18" charset="0"/>
                <a:cs typeface="Times New Roman" panose="02020603050405020304" pitchFamily="18" charset="0"/>
              </a:rPr>
              <a:t>pizza_name</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order by </a:t>
            </a:r>
            <a:r>
              <a:rPr lang="en-US" dirty="0" err="1">
                <a:solidFill>
                  <a:schemeClr val="bg1"/>
                </a:solidFill>
                <a:latin typeface="Times New Roman" panose="02020603050405020304" pitchFamily="18" charset="0"/>
                <a:cs typeface="Times New Roman" panose="02020603050405020304" pitchFamily="18" charset="0"/>
              </a:rPr>
              <a:t>total_orders</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asc</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limit 5;</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6E1C38F-7228-C5FE-6CD7-3F15E452C379}"/>
              </a:ext>
            </a:extLst>
          </p:cNvPr>
          <p:cNvSpPr>
            <a:spLocks noGrp="1"/>
          </p:cNvSpPr>
          <p:nvPr>
            <p:ph sz="half" idx="2"/>
          </p:nvPr>
        </p:nvSpPr>
        <p:spPr>
          <a:xfrm>
            <a:off x="6095999" y="486561"/>
            <a:ext cx="5782811" cy="5769778"/>
          </a:xfrm>
        </p:spPr>
        <p:txBody>
          <a:bodyPr>
            <a:normAutofit/>
          </a:bodyPr>
          <a:lstStyle/>
          <a:p>
            <a:pPr marL="0" indent="0">
              <a:buNone/>
            </a:pPr>
            <a:r>
              <a:rPr lang="en-US" sz="1400" dirty="0">
                <a:solidFill>
                  <a:schemeClr val="bg1"/>
                </a:solidFill>
                <a:latin typeface="Times New Roman" panose="02020603050405020304" pitchFamily="18" charset="0"/>
                <a:cs typeface="Times New Roman" panose="02020603050405020304" pitchFamily="18" charset="0"/>
              </a:rPr>
              <a:t>M. Peak Sales hours:</a:t>
            </a:r>
            <a:endParaRPr lang="en-US" sz="1400" dirty="0">
              <a:latin typeface="Times New Roman" panose="02020603050405020304" pitchFamily="18" charset="0"/>
              <a:cs typeface="Times New Roman" panose="02020603050405020304" pitchFamily="18" charset="0"/>
            </a:endParaRPr>
          </a:p>
          <a:p>
            <a:pPr marL="0" indent="0">
              <a:buNone/>
            </a:pPr>
            <a:r>
              <a:rPr lang="en-US" sz="1400" dirty="0">
                <a:latin typeface="Times New Roman" panose="02020603050405020304" pitchFamily="18" charset="0"/>
                <a:cs typeface="Times New Roman" panose="02020603050405020304" pitchFamily="18" charset="0"/>
              </a:rPr>
              <a:t>This helps to optimize staff and allocation</a:t>
            </a:r>
          </a:p>
          <a:p>
            <a:pPr marL="0" indent="0">
              <a:buNone/>
            </a:pPr>
            <a:r>
              <a:rPr lang="en-US" sz="1400" dirty="0">
                <a:solidFill>
                  <a:schemeClr val="bg1"/>
                </a:solidFill>
                <a:latin typeface="Times New Roman" panose="02020603050405020304" pitchFamily="18" charset="0"/>
                <a:cs typeface="Times New Roman" panose="02020603050405020304" pitchFamily="18" charset="0"/>
              </a:rPr>
              <a:t> Select Case           </a:t>
            </a:r>
          </a:p>
          <a:p>
            <a:pPr marL="0" indent="0">
              <a:buNone/>
            </a:pPr>
            <a:r>
              <a:rPr lang="en-US" sz="1400" dirty="0">
                <a:solidFill>
                  <a:schemeClr val="bg1"/>
                </a:solidFill>
                <a:latin typeface="Times New Roman" panose="02020603050405020304" pitchFamily="18" charset="0"/>
                <a:cs typeface="Times New Roman" panose="02020603050405020304" pitchFamily="18" charset="0"/>
              </a:rPr>
              <a:t>When hour(</a:t>
            </a:r>
            <a:r>
              <a:rPr lang="en-US" sz="1400" dirty="0" err="1">
                <a:solidFill>
                  <a:schemeClr val="bg1"/>
                </a:solidFill>
                <a:latin typeface="Times New Roman" panose="02020603050405020304" pitchFamily="18" charset="0"/>
                <a:cs typeface="Times New Roman" panose="02020603050405020304" pitchFamily="18" charset="0"/>
              </a:rPr>
              <a:t>order_time</a:t>
            </a:r>
            <a:r>
              <a:rPr lang="en-US" sz="1400" dirty="0">
                <a:solidFill>
                  <a:schemeClr val="bg1"/>
                </a:solidFill>
                <a:latin typeface="Times New Roman" panose="02020603050405020304" pitchFamily="18" charset="0"/>
                <a:cs typeface="Times New Roman" panose="02020603050405020304" pitchFamily="18" charset="0"/>
              </a:rPr>
              <a:t>) &gt;= 0 and hour(</a:t>
            </a:r>
            <a:r>
              <a:rPr lang="en-US" sz="1400" dirty="0" err="1">
                <a:solidFill>
                  <a:schemeClr val="bg1"/>
                </a:solidFill>
                <a:latin typeface="Times New Roman" panose="02020603050405020304" pitchFamily="18" charset="0"/>
                <a:cs typeface="Times New Roman" panose="02020603050405020304" pitchFamily="18" charset="0"/>
              </a:rPr>
              <a:t>order_time</a:t>
            </a:r>
            <a:r>
              <a:rPr lang="en-US" sz="1400" dirty="0">
                <a:solidFill>
                  <a:schemeClr val="bg1"/>
                </a:solidFill>
                <a:latin typeface="Times New Roman" panose="02020603050405020304" pitchFamily="18" charset="0"/>
                <a:cs typeface="Times New Roman" panose="02020603050405020304" pitchFamily="18" charset="0"/>
              </a:rPr>
              <a:t>) &lt; 6 then 'Night (00:00 - 06:00)'           </a:t>
            </a:r>
          </a:p>
          <a:p>
            <a:pPr marL="0" indent="0">
              <a:buNone/>
            </a:pPr>
            <a:r>
              <a:rPr lang="en-US" sz="1400" dirty="0">
                <a:solidFill>
                  <a:schemeClr val="bg1"/>
                </a:solidFill>
                <a:latin typeface="Times New Roman" panose="02020603050405020304" pitchFamily="18" charset="0"/>
                <a:cs typeface="Times New Roman" panose="02020603050405020304" pitchFamily="18" charset="0"/>
              </a:rPr>
              <a:t>When hour(</a:t>
            </a:r>
            <a:r>
              <a:rPr lang="en-US" sz="1400" dirty="0" err="1">
                <a:solidFill>
                  <a:schemeClr val="bg1"/>
                </a:solidFill>
                <a:latin typeface="Times New Roman" panose="02020603050405020304" pitchFamily="18" charset="0"/>
                <a:cs typeface="Times New Roman" panose="02020603050405020304" pitchFamily="18" charset="0"/>
              </a:rPr>
              <a:t>order_time</a:t>
            </a:r>
            <a:r>
              <a:rPr lang="en-US" sz="1400" dirty="0">
                <a:solidFill>
                  <a:schemeClr val="bg1"/>
                </a:solidFill>
                <a:latin typeface="Times New Roman" panose="02020603050405020304" pitchFamily="18" charset="0"/>
                <a:cs typeface="Times New Roman" panose="02020603050405020304" pitchFamily="18" charset="0"/>
              </a:rPr>
              <a:t>) &gt;= 6 and hour(</a:t>
            </a:r>
            <a:r>
              <a:rPr lang="en-US" sz="1400" dirty="0" err="1">
                <a:solidFill>
                  <a:schemeClr val="bg1"/>
                </a:solidFill>
                <a:latin typeface="Times New Roman" panose="02020603050405020304" pitchFamily="18" charset="0"/>
                <a:cs typeface="Times New Roman" panose="02020603050405020304" pitchFamily="18" charset="0"/>
              </a:rPr>
              <a:t>order_time</a:t>
            </a:r>
            <a:r>
              <a:rPr lang="en-US" sz="1400" dirty="0">
                <a:solidFill>
                  <a:schemeClr val="bg1"/>
                </a:solidFill>
                <a:latin typeface="Times New Roman" panose="02020603050405020304" pitchFamily="18" charset="0"/>
                <a:cs typeface="Times New Roman" panose="02020603050405020304" pitchFamily="18" charset="0"/>
              </a:rPr>
              <a:t>) &lt; 12 then 'Morning (06:00 - 12:00)'         </a:t>
            </a:r>
          </a:p>
          <a:p>
            <a:pPr marL="0" indent="0">
              <a:buNone/>
            </a:pPr>
            <a:r>
              <a:rPr lang="en-US" sz="1400" dirty="0">
                <a:solidFill>
                  <a:schemeClr val="bg1"/>
                </a:solidFill>
                <a:latin typeface="Times New Roman" panose="02020603050405020304" pitchFamily="18" charset="0"/>
                <a:cs typeface="Times New Roman" panose="02020603050405020304" pitchFamily="18" charset="0"/>
              </a:rPr>
              <a:t>  when hour(</a:t>
            </a:r>
            <a:r>
              <a:rPr lang="en-US" sz="1400" dirty="0" err="1">
                <a:solidFill>
                  <a:schemeClr val="bg1"/>
                </a:solidFill>
                <a:latin typeface="Times New Roman" panose="02020603050405020304" pitchFamily="18" charset="0"/>
                <a:cs typeface="Times New Roman" panose="02020603050405020304" pitchFamily="18" charset="0"/>
              </a:rPr>
              <a:t>order_time</a:t>
            </a:r>
            <a:r>
              <a:rPr lang="en-US" sz="1400" dirty="0">
                <a:solidFill>
                  <a:schemeClr val="bg1"/>
                </a:solidFill>
                <a:latin typeface="Times New Roman" panose="02020603050405020304" pitchFamily="18" charset="0"/>
                <a:cs typeface="Times New Roman" panose="02020603050405020304" pitchFamily="18" charset="0"/>
              </a:rPr>
              <a:t>) &gt;= 12 and hour(</a:t>
            </a:r>
            <a:r>
              <a:rPr lang="en-US" sz="1400" dirty="0" err="1">
                <a:solidFill>
                  <a:schemeClr val="bg1"/>
                </a:solidFill>
                <a:latin typeface="Times New Roman" panose="02020603050405020304" pitchFamily="18" charset="0"/>
                <a:cs typeface="Times New Roman" panose="02020603050405020304" pitchFamily="18" charset="0"/>
              </a:rPr>
              <a:t>order_time</a:t>
            </a:r>
            <a:r>
              <a:rPr lang="en-US" sz="1400" dirty="0">
                <a:solidFill>
                  <a:schemeClr val="bg1"/>
                </a:solidFill>
                <a:latin typeface="Times New Roman" panose="02020603050405020304" pitchFamily="18" charset="0"/>
                <a:cs typeface="Times New Roman" panose="02020603050405020304" pitchFamily="18" charset="0"/>
              </a:rPr>
              <a:t>) &lt; 18 then 'Afternoon (12:00 - 18:00)'           </a:t>
            </a:r>
          </a:p>
          <a:p>
            <a:pPr marL="0" indent="0">
              <a:buNone/>
            </a:pPr>
            <a:r>
              <a:rPr lang="en-US" sz="1400" dirty="0">
                <a:solidFill>
                  <a:schemeClr val="bg1"/>
                </a:solidFill>
                <a:latin typeface="Times New Roman" panose="02020603050405020304" pitchFamily="18" charset="0"/>
                <a:cs typeface="Times New Roman" panose="02020603050405020304" pitchFamily="18" charset="0"/>
              </a:rPr>
              <a:t>when hour(</a:t>
            </a:r>
            <a:r>
              <a:rPr lang="en-US" sz="1400" dirty="0" err="1">
                <a:solidFill>
                  <a:schemeClr val="bg1"/>
                </a:solidFill>
                <a:latin typeface="Times New Roman" panose="02020603050405020304" pitchFamily="18" charset="0"/>
                <a:cs typeface="Times New Roman" panose="02020603050405020304" pitchFamily="18" charset="0"/>
              </a:rPr>
              <a:t>order_time</a:t>
            </a:r>
            <a:r>
              <a:rPr lang="en-US" sz="1400" dirty="0">
                <a:solidFill>
                  <a:schemeClr val="bg1"/>
                </a:solidFill>
                <a:latin typeface="Times New Roman" panose="02020603050405020304" pitchFamily="18" charset="0"/>
                <a:cs typeface="Times New Roman" panose="02020603050405020304" pitchFamily="18" charset="0"/>
              </a:rPr>
              <a:t>) &gt;= 18 and hour(</a:t>
            </a:r>
            <a:r>
              <a:rPr lang="en-US" sz="1400" dirty="0" err="1">
                <a:solidFill>
                  <a:schemeClr val="bg1"/>
                </a:solidFill>
                <a:latin typeface="Times New Roman" panose="02020603050405020304" pitchFamily="18" charset="0"/>
                <a:cs typeface="Times New Roman" panose="02020603050405020304" pitchFamily="18" charset="0"/>
              </a:rPr>
              <a:t>order_time</a:t>
            </a:r>
            <a:r>
              <a:rPr lang="en-US" sz="1400" dirty="0">
                <a:solidFill>
                  <a:schemeClr val="bg1"/>
                </a:solidFill>
                <a:latin typeface="Times New Roman" panose="02020603050405020304" pitchFamily="18" charset="0"/>
                <a:cs typeface="Times New Roman" panose="02020603050405020304" pitchFamily="18" charset="0"/>
              </a:rPr>
              <a:t>) &lt; 24 then 'Evening (18:00 - 00:00)'       end as </a:t>
            </a:r>
            <a:r>
              <a:rPr lang="en-US" sz="1400" dirty="0" err="1">
                <a:solidFill>
                  <a:schemeClr val="bg1"/>
                </a:solidFill>
                <a:latin typeface="Times New Roman" panose="02020603050405020304" pitchFamily="18" charset="0"/>
                <a:cs typeface="Times New Roman" panose="02020603050405020304" pitchFamily="18" charset="0"/>
              </a:rPr>
              <a:t>time_segment</a:t>
            </a:r>
            <a:r>
              <a:rPr lang="en-US" sz="1400" dirty="0">
                <a:solidFill>
                  <a:schemeClr val="bg1"/>
                </a:solidFill>
                <a:latin typeface="Times New Roman" panose="02020603050405020304" pitchFamily="18" charset="0"/>
                <a:cs typeface="Times New Roman" panose="02020603050405020304" pitchFamily="18" charset="0"/>
              </a:rPr>
              <a:t>,     </a:t>
            </a:r>
          </a:p>
          <a:p>
            <a:pPr marL="0" indent="0">
              <a:buNone/>
            </a:pPr>
            <a:r>
              <a:rPr lang="en-US" sz="1400" dirty="0">
                <a:solidFill>
                  <a:schemeClr val="bg1"/>
                </a:solidFill>
                <a:latin typeface="Times New Roman" panose="02020603050405020304" pitchFamily="18" charset="0"/>
                <a:cs typeface="Times New Roman" panose="02020603050405020304" pitchFamily="18" charset="0"/>
              </a:rPr>
              <a:t> COUNT(*) as </a:t>
            </a:r>
            <a:r>
              <a:rPr lang="en-US" sz="1400" dirty="0" err="1">
                <a:solidFill>
                  <a:schemeClr val="bg1"/>
                </a:solidFill>
                <a:latin typeface="Times New Roman" panose="02020603050405020304" pitchFamily="18" charset="0"/>
                <a:cs typeface="Times New Roman" panose="02020603050405020304" pitchFamily="18" charset="0"/>
              </a:rPr>
              <a:t>total_orders</a:t>
            </a:r>
            <a:r>
              <a:rPr lang="en-US" sz="1400" dirty="0">
                <a:solidFill>
                  <a:schemeClr val="bg1"/>
                </a:solidFill>
                <a:latin typeface="Times New Roman" panose="02020603050405020304" pitchFamily="18" charset="0"/>
                <a:cs typeface="Times New Roman" panose="02020603050405020304" pitchFamily="18" charset="0"/>
              </a:rPr>
              <a:t> </a:t>
            </a:r>
          </a:p>
          <a:p>
            <a:pPr marL="0" indent="0">
              <a:buNone/>
            </a:pPr>
            <a:r>
              <a:rPr lang="en-US" sz="1400" dirty="0">
                <a:solidFill>
                  <a:schemeClr val="bg1"/>
                </a:solidFill>
                <a:latin typeface="Times New Roman" panose="02020603050405020304" pitchFamily="18" charset="0"/>
                <a:cs typeface="Times New Roman" panose="02020603050405020304" pitchFamily="18" charset="0"/>
              </a:rPr>
              <a:t>from </a:t>
            </a:r>
            <a:r>
              <a:rPr lang="en-US" sz="1400" dirty="0" err="1">
                <a:solidFill>
                  <a:schemeClr val="bg1"/>
                </a:solidFill>
                <a:latin typeface="Times New Roman" panose="02020603050405020304" pitchFamily="18" charset="0"/>
                <a:cs typeface="Times New Roman" panose="02020603050405020304" pitchFamily="18" charset="0"/>
              </a:rPr>
              <a:t>pizza_salesgroup</a:t>
            </a:r>
            <a:r>
              <a:rPr lang="en-US" sz="1400" dirty="0">
                <a:solidFill>
                  <a:schemeClr val="bg1"/>
                </a:solidFill>
                <a:latin typeface="Times New Roman" panose="02020603050405020304" pitchFamily="18" charset="0"/>
                <a:cs typeface="Times New Roman" panose="02020603050405020304" pitchFamily="18" charset="0"/>
              </a:rPr>
              <a:t> by </a:t>
            </a:r>
            <a:r>
              <a:rPr lang="en-US" sz="1400" dirty="0" err="1">
                <a:solidFill>
                  <a:schemeClr val="bg1"/>
                </a:solidFill>
                <a:latin typeface="Times New Roman" panose="02020603050405020304" pitchFamily="18" charset="0"/>
                <a:cs typeface="Times New Roman" panose="02020603050405020304" pitchFamily="18" charset="0"/>
              </a:rPr>
              <a:t>time_segment</a:t>
            </a:r>
            <a:endParaRPr lang="en-US" sz="1400" dirty="0">
              <a:solidFill>
                <a:schemeClr val="bg1"/>
              </a:solidFill>
              <a:latin typeface="Times New Roman" panose="02020603050405020304" pitchFamily="18" charset="0"/>
              <a:cs typeface="Times New Roman" panose="02020603050405020304" pitchFamily="18" charset="0"/>
            </a:endParaRPr>
          </a:p>
          <a:p>
            <a:pPr marL="0" indent="0">
              <a:buNone/>
            </a:pPr>
            <a:r>
              <a:rPr lang="en-US" sz="1400" dirty="0">
                <a:solidFill>
                  <a:schemeClr val="bg1"/>
                </a:solidFill>
                <a:latin typeface="Times New Roman" panose="02020603050405020304" pitchFamily="18" charset="0"/>
                <a:cs typeface="Times New Roman" panose="02020603050405020304" pitchFamily="18" charset="0"/>
              </a:rPr>
              <a:t>order by </a:t>
            </a:r>
            <a:r>
              <a:rPr lang="en-US" sz="1400" dirty="0" err="1">
                <a:solidFill>
                  <a:schemeClr val="bg1"/>
                </a:solidFill>
                <a:latin typeface="Times New Roman" panose="02020603050405020304" pitchFamily="18" charset="0"/>
                <a:cs typeface="Times New Roman" panose="02020603050405020304" pitchFamily="18" charset="0"/>
              </a:rPr>
              <a:t>total_orders</a:t>
            </a:r>
            <a:r>
              <a:rPr lang="en-US" sz="1400" dirty="0">
                <a:solidFill>
                  <a:schemeClr val="bg1"/>
                </a:solidFill>
                <a:latin typeface="Times New Roman" panose="02020603050405020304" pitchFamily="18" charset="0"/>
                <a:cs typeface="Times New Roman" panose="02020603050405020304" pitchFamily="18" charset="0"/>
              </a:rPr>
              <a:t> desc;</a:t>
            </a:r>
          </a:p>
          <a:p>
            <a:pPr marL="0" indent="0">
              <a:buNone/>
            </a:pPr>
            <a:endParaRPr lang="en-IN" sz="14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07B8DE7-20A4-7130-772F-56F21B1D48D4}"/>
              </a:ext>
            </a:extLst>
          </p:cNvPr>
          <p:cNvPicPr>
            <a:picLocks noChangeAspect="1"/>
          </p:cNvPicPr>
          <p:nvPr/>
        </p:nvPicPr>
        <p:blipFill rotWithShape="1">
          <a:blip r:embed="rId2"/>
          <a:srcRect l="13280" t="50000" r="63532" b="30887"/>
          <a:stretch/>
        </p:blipFill>
        <p:spPr>
          <a:xfrm>
            <a:off x="1784372" y="5117533"/>
            <a:ext cx="2827091" cy="1310780"/>
          </a:xfrm>
          <a:prstGeom prst="rect">
            <a:avLst/>
          </a:prstGeom>
        </p:spPr>
      </p:pic>
      <p:pic>
        <p:nvPicPr>
          <p:cNvPr id="8" name="Picture 7">
            <a:extLst>
              <a:ext uri="{FF2B5EF4-FFF2-40B4-BE49-F238E27FC236}">
                <a16:creationId xmlns:a16="http://schemas.microsoft.com/office/drawing/2014/main" id="{0D6FA104-E155-A3B8-1723-3BFFF8E73E32}"/>
              </a:ext>
            </a:extLst>
          </p:cNvPr>
          <p:cNvPicPr>
            <a:picLocks noChangeAspect="1"/>
          </p:cNvPicPr>
          <p:nvPr/>
        </p:nvPicPr>
        <p:blipFill rotWithShape="1">
          <a:blip r:embed="rId3"/>
          <a:srcRect l="13592" t="47934" r="61513" b="31393"/>
          <a:stretch/>
        </p:blipFill>
        <p:spPr>
          <a:xfrm>
            <a:off x="7466202" y="4838598"/>
            <a:ext cx="2642532" cy="1417741"/>
          </a:xfrm>
          <a:prstGeom prst="rect">
            <a:avLst/>
          </a:prstGeom>
        </p:spPr>
      </p:pic>
    </p:spTree>
    <p:extLst>
      <p:ext uri="{BB962C8B-B14F-4D97-AF65-F5344CB8AC3E}">
        <p14:creationId xmlns:p14="http://schemas.microsoft.com/office/powerpoint/2010/main" val="1079405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1EBE5-F1E9-8E82-C36D-FAEE896E8C1B}"/>
              </a:ext>
            </a:extLst>
          </p:cNvPr>
          <p:cNvSpPr>
            <a:spLocks noGrp="1"/>
          </p:cNvSpPr>
          <p:nvPr>
            <p:ph sz="half" idx="1"/>
          </p:nvPr>
        </p:nvSpPr>
        <p:spPr>
          <a:xfrm>
            <a:off x="1103310" y="486561"/>
            <a:ext cx="4676705" cy="5769778"/>
          </a:xfrm>
        </p:spPr>
        <p:txBody>
          <a:bodyPr>
            <a:normAutofit/>
          </a:bodyPr>
          <a:lstStyle/>
          <a:p>
            <a:pPr marL="0" indent="0">
              <a:buNone/>
            </a:pPr>
            <a:r>
              <a:rPr lang="en-IN" dirty="0">
                <a:solidFill>
                  <a:schemeClr val="bg1"/>
                </a:solidFill>
                <a:latin typeface="Times New Roman" panose="02020603050405020304" pitchFamily="18" charset="0"/>
                <a:cs typeface="Times New Roman" panose="02020603050405020304" pitchFamily="18" charset="0"/>
              </a:rPr>
              <a:t>N, Most common pizza ingredients used across all orders</a:t>
            </a:r>
          </a:p>
          <a:p>
            <a:pPr marL="0" indent="0">
              <a:buNone/>
            </a:pPr>
            <a:r>
              <a:rPr lang="en-IN" dirty="0">
                <a:latin typeface="Times New Roman" panose="02020603050405020304" pitchFamily="18" charset="0"/>
                <a:cs typeface="Times New Roman" panose="02020603050405020304" pitchFamily="18" charset="0"/>
              </a:rPr>
              <a:t>Identifies the most common pizza ingredients used across all orders and also provides insights for menu planning and ingredient procurement.</a:t>
            </a:r>
          </a:p>
          <a:p>
            <a:pPr marL="0" indent="0">
              <a:buNone/>
            </a:pPr>
            <a:r>
              <a:rPr lang="en-IN" dirty="0">
                <a:solidFill>
                  <a:schemeClr val="bg1"/>
                </a:solidFill>
                <a:latin typeface="Times New Roman" panose="02020603050405020304" pitchFamily="18" charset="0"/>
                <a:cs typeface="Times New Roman" panose="02020603050405020304" pitchFamily="18" charset="0"/>
              </a:rPr>
              <a:t>Select </a:t>
            </a:r>
            <a:r>
              <a:rPr lang="en-IN" dirty="0" err="1">
                <a:solidFill>
                  <a:schemeClr val="bg1"/>
                </a:solidFill>
                <a:latin typeface="Times New Roman" panose="02020603050405020304" pitchFamily="18" charset="0"/>
                <a:cs typeface="Times New Roman" panose="02020603050405020304" pitchFamily="18" charset="0"/>
              </a:rPr>
              <a:t>pizza_ingredients</a:t>
            </a:r>
            <a:r>
              <a:rPr lang="en-IN" dirty="0">
                <a:solidFill>
                  <a:schemeClr val="bg1"/>
                </a:solidFill>
                <a:latin typeface="Times New Roman" panose="02020603050405020304" pitchFamily="18" charset="0"/>
                <a:cs typeface="Times New Roman" panose="02020603050405020304" pitchFamily="18" charset="0"/>
              </a:rPr>
              <a:t>, COUNT(*) AS </a:t>
            </a:r>
            <a:r>
              <a:rPr lang="en-IN" dirty="0" err="1">
                <a:solidFill>
                  <a:schemeClr val="bg1"/>
                </a:solidFill>
                <a:latin typeface="Times New Roman" panose="02020603050405020304" pitchFamily="18" charset="0"/>
                <a:cs typeface="Times New Roman" panose="02020603050405020304" pitchFamily="18" charset="0"/>
              </a:rPr>
              <a:t>ingredient_countFrom</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pizza_sales</a:t>
            </a:r>
            <a:endParaRPr lang="en-IN" dirty="0">
              <a:solidFill>
                <a:schemeClr val="bg1"/>
              </a:solidFill>
              <a:latin typeface="Times New Roman" panose="02020603050405020304" pitchFamily="18" charset="0"/>
              <a:cs typeface="Times New Roman" panose="02020603050405020304" pitchFamily="18" charset="0"/>
            </a:endParaRPr>
          </a:p>
          <a:p>
            <a:pPr marL="0" indent="0">
              <a:buNone/>
            </a:pPr>
            <a:r>
              <a:rPr lang="en-IN" dirty="0">
                <a:solidFill>
                  <a:schemeClr val="bg1"/>
                </a:solidFill>
                <a:latin typeface="Times New Roman" panose="02020603050405020304" pitchFamily="18" charset="0"/>
                <a:cs typeface="Times New Roman" panose="02020603050405020304" pitchFamily="18" charset="0"/>
              </a:rPr>
              <a:t>Group by </a:t>
            </a:r>
            <a:r>
              <a:rPr lang="en-IN" dirty="0" err="1">
                <a:solidFill>
                  <a:schemeClr val="bg1"/>
                </a:solidFill>
                <a:latin typeface="Times New Roman" panose="02020603050405020304" pitchFamily="18" charset="0"/>
                <a:cs typeface="Times New Roman" panose="02020603050405020304" pitchFamily="18" charset="0"/>
              </a:rPr>
              <a:t>pizza_ingredients</a:t>
            </a:r>
            <a:endParaRPr lang="en-IN" dirty="0">
              <a:solidFill>
                <a:schemeClr val="bg1"/>
              </a:solidFill>
              <a:latin typeface="Times New Roman" panose="02020603050405020304" pitchFamily="18" charset="0"/>
              <a:cs typeface="Times New Roman" panose="02020603050405020304" pitchFamily="18" charset="0"/>
            </a:endParaRPr>
          </a:p>
          <a:p>
            <a:pPr marL="0" indent="0">
              <a:buNone/>
            </a:pPr>
            <a:r>
              <a:rPr lang="en-IN" dirty="0">
                <a:solidFill>
                  <a:schemeClr val="bg1"/>
                </a:solidFill>
                <a:latin typeface="Times New Roman" panose="02020603050405020304" pitchFamily="18" charset="0"/>
                <a:cs typeface="Times New Roman" panose="02020603050405020304" pitchFamily="18" charset="0"/>
              </a:rPr>
              <a:t>order by </a:t>
            </a:r>
            <a:r>
              <a:rPr lang="en-IN" dirty="0" err="1">
                <a:solidFill>
                  <a:schemeClr val="bg1"/>
                </a:solidFill>
                <a:latin typeface="Times New Roman" panose="02020603050405020304" pitchFamily="18" charset="0"/>
                <a:cs typeface="Times New Roman" panose="02020603050405020304" pitchFamily="18" charset="0"/>
              </a:rPr>
              <a:t>ingredient_count</a:t>
            </a:r>
            <a:r>
              <a:rPr lang="en-IN" dirty="0">
                <a:solidFill>
                  <a:schemeClr val="bg1"/>
                </a:solidFill>
                <a:latin typeface="Times New Roman" panose="02020603050405020304" pitchFamily="18" charset="0"/>
                <a:cs typeface="Times New Roman" panose="02020603050405020304" pitchFamily="18" charset="0"/>
              </a:rPr>
              <a:t> </a:t>
            </a:r>
            <a:r>
              <a:rPr lang="en-IN" dirty="0" err="1">
                <a:solidFill>
                  <a:schemeClr val="bg1"/>
                </a:solidFill>
                <a:latin typeface="Times New Roman" panose="02020603050405020304" pitchFamily="18" charset="0"/>
                <a:cs typeface="Times New Roman" panose="02020603050405020304" pitchFamily="18" charset="0"/>
              </a:rPr>
              <a:t>desc</a:t>
            </a:r>
            <a:endParaRPr lang="en-IN" dirty="0">
              <a:solidFill>
                <a:schemeClr val="bg1"/>
              </a:solidFill>
              <a:latin typeface="Times New Roman" panose="02020603050405020304" pitchFamily="18" charset="0"/>
              <a:cs typeface="Times New Roman" panose="02020603050405020304" pitchFamily="18" charset="0"/>
            </a:endParaRPr>
          </a:p>
          <a:p>
            <a:pPr marL="0" indent="0">
              <a:buNone/>
            </a:pPr>
            <a:r>
              <a:rPr lang="en-IN" dirty="0">
                <a:solidFill>
                  <a:schemeClr val="bg1"/>
                </a:solidFill>
                <a:latin typeface="Times New Roman" panose="02020603050405020304" pitchFamily="18" charset="0"/>
                <a:cs typeface="Times New Roman" panose="02020603050405020304" pitchFamily="18" charset="0"/>
              </a:rPr>
              <a:t>limit 1;</a:t>
            </a: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6E1C38F-7228-C5FE-6CD7-3F15E452C379}"/>
              </a:ext>
            </a:extLst>
          </p:cNvPr>
          <p:cNvSpPr>
            <a:spLocks noGrp="1"/>
          </p:cNvSpPr>
          <p:nvPr>
            <p:ph sz="half" idx="2"/>
          </p:nvPr>
        </p:nvSpPr>
        <p:spPr>
          <a:xfrm>
            <a:off x="6095999" y="486561"/>
            <a:ext cx="5782811" cy="5769778"/>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O  Most common order time for pizza orders</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Identifies the most common time for placing pizza orders and helps optimize marketing and promotion timing.</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Select </a:t>
            </a:r>
            <a:r>
              <a:rPr lang="en-US" dirty="0" err="1">
                <a:solidFill>
                  <a:schemeClr val="bg1"/>
                </a:solidFill>
                <a:latin typeface="Times New Roman" panose="02020603050405020304" pitchFamily="18" charset="0"/>
                <a:cs typeface="Times New Roman" panose="02020603050405020304" pitchFamily="18" charset="0"/>
              </a:rPr>
              <a:t>order_time</a:t>
            </a:r>
            <a:r>
              <a:rPr lang="en-US" dirty="0">
                <a:solidFill>
                  <a:schemeClr val="bg1"/>
                </a:solidFill>
                <a:latin typeface="Times New Roman" panose="02020603050405020304" pitchFamily="18" charset="0"/>
                <a:cs typeface="Times New Roman" panose="02020603050405020304" pitchFamily="18" charset="0"/>
              </a:rPr>
              <a:t>, COUNT(*) as </a:t>
            </a:r>
            <a:r>
              <a:rPr lang="en-US" dirty="0" err="1">
                <a:solidFill>
                  <a:schemeClr val="bg1"/>
                </a:solidFill>
                <a:latin typeface="Times New Roman" panose="02020603050405020304" pitchFamily="18" charset="0"/>
                <a:cs typeface="Times New Roman" panose="02020603050405020304" pitchFamily="18" charset="0"/>
              </a:rPr>
              <a:t>order_count</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From </a:t>
            </a:r>
            <a:r>
              <a:rPr lang="en-US" dirty="0" err="1">
                <a:solidFill>
                  <a:schemeClr val="bg1"/>
                </a:solidFill>
                <a:latin typeface="Times New Roman" panose="02020603050405020304" pitchFamily="18" charset="0"/>
                <a:cs typeface="Times New Roman" panose="02020603050405020304" pitchFamily="18" charset="0"/>
              </a:rPr>
              <a:t>pizza_sales</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Group by </a:t>
            </a:r>
            <a:r>
              <a:rPr lang="en-US" dirty="0" err="1">
                <a:solidFill>
                  <a:schemeClr val="bg1"/>
                </a:solidFill>
                <a:latin typeface="Times New Roman" panose="02020603050405020304" pitchFamily="18" charset="0"/>
                <a:cs typeface="Times New Roman" panose="02020603050405020304" pitchFamily="18" charset="0"/>
              </a:rPr>
              <a:t>order_time</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Order by </a:t>
            </a:r>
            <a:r>
              <a:rPr lang="en-US" dirty="0" err="1">
                <a:solidFill>
                  <a:schemeClr val="bg1"/>
                </a:solidFill>
                <a:latin typeface="Times New Roman" panose="02020603050405020304" pitchFamily="18" charset="0"/>
                <a:cs typeface="Times New Roman" panose="02020603050405020304" pitchFamily="18" charset="0"/>
              </a:rPr>
              <a:t>order_count</a:t>
            </a:r>
            <a:r>
              <a:rPr lang="en-US" dirty="0">
                <a:solidFill>
                  <a:schemeClr val="bg1"/>
                </a:solidFill>
                <a:latin typeface="Times New Roman" panose="02020603050405020304" pitchFamily="18" charset="0"/>
                <a:cs typeface="Times New Roman" panose="02020603050405020304" pitchFamily="18" charset="0"/>
              </a:rPr>
              <a:t> Desc</a:t>
            </a:r>
          </a:p>
          <a:p>
            <a:pPr marL="0" indent="0">
              <a:buNone/>
            </a:pPr>
            <a:r>
              <a:rPr lang="en-US" dirty="0">
                <a:solidFill>
                  <a:schemeClr val="bg1"/>
                </a:solidFill>
                <a:latin typeface="Times New Roman" panose="02020603050405020304" pitchFamily="18" charset="0"/>
                <a:cs typeface="Times New Roman" panose="02020603050405020304" pitchFamily="18" charset="0"/>
              </a:rPr>
              <a:t>Limit 1;</a:t>
            </a:r>
          </a:p>
          <a:p>
            <a:pPr marL="0" indent="0">
              <a:buNone/>
            </a:pPr>
            <a:endParaRPr lang="en-IN"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446066-244F-6FE0-F024-D48E2F1750E5}"/>
              </a:ext>
            </a:extLst>
          </p:cNvPr>
          <p:cNvPicPr>
            <a:picLocks noChangeAspect="1"/>
          </p:cNvPicPr>
          <p:nvPr/>
        </p:nvPicPr>
        <p:blipFill rotWithShape="1">
          <a:blip r:embed="rId2"/>
          <a:srcRect l="13623" t="52216" r="51835" b="24175"/>
          <a:stretch/>
        </p:blipFill>
        <p:spPr>
          <a:xfrm>
            <a:off x="1199622" y="4261606"/>
            <a:ext cx="4211275" cy="1619076"/>
          </a:xfrm>
          <a:prstGeom prst="rect">
            <a:avLst/>
          </a:prstGeom>
        </p:spPr>
      </p:pic>
      <p:pic>
        <p:nvPicPr>
          <p:cNvPr id="9" name="Picture 8">
            <a:extLst>
              <a:ext uri="{FF2B5EF4-FFF2-40B4-BE49-F238E27FC236}">
                <a16:creationId xmlns:a16="http://schemas.microsoft.com/office/drawing/2014/main" id="{2B586B7D-3216-E398-73CE-753065E428D1}"/>
              </a:ext>
            </a:extLst>
          </p:cNvPr>
          <p:cNvPicPr>
            <a:picLocks noChangeAspect="1"/>
          </p:cNvPicPr>
          <p:nvPr/>
        </p:nvPicPr>
        <p:blipFill rotWithShape="1">
          <a:blip r:embed="rId3"/>
          <a:srcRect l="13348" t="50000" r="51802" b="35046"/>
          <a:stretch/>
        </p:blipFill>
        <p:spPr>
          <a:xfrm>
            <a:off x="6862972" y="4184009"/>
            <a:ext cx="4248863" cy="1025554"/>
          </a:xfrm>
          <a:prstGeom prst="rect">
            <a:avLst/>
          </a:prstGeom>
        </p:spPr>
      </p:pic>
    </p:spTree>
    <p:extLst>
      <p:ext uri="{BB962C8B-B14F-4D97-AF65-F5344CB8AC3E}">
        <p14:creationId xmlns:p14="http://schemas.microsoft.com/office/powerpoint/2010/main" val="3358071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64C8-DD6B-AF15-FEE0-14E971B03E45}"/>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3A836EFE-98CD-B28F-F4BE-CA86E81E9823}"/>
              </a:ext>
            </a:extLst>
          </p:cNvPr>
          <p:cNvSpPr>
            <a:spLocks noGrp="1"/>
          </p:cNvSpPr>
          <p:nvPr>
            <p:ph idx="1"/>
          </p:nvPr>
        </p:nvSpPr>
        <p:spPr/>
        <p:txBody>
          <a:bodyPr/>
          <a:lstStyle/>
          <a:p>
            <a:pPr marL="0" indent="0">
              <a:buNone/>
            </a:pPr>
            <a:r>
              <a:rPr lang="en-US" dirty="0"/>
              <a:t>In summary, through the analysis of pizza sales data using SQL queries, we've gained valuable insights into customer preferences, sales trends, and menu performance. These insights allow for informed decision-making, including optimizing menu offerings, refining marketing strategies, and enhancing operational efficiency. Overall, this project provides the pizza company with actionable insights to drive profitability, improve customer satisfaction, and remain competitive in the food industry.</a:t>
            </a:r>
            <a:endParaRPr lang="en-IN" dirty="0"/>
          </a:p>
        </p:txBody>
      </p:sp>
    </p:spTree>
    <p:extLst>
      <p:ext uri="{BB962C8B-B14F-4D97-AF65-F5344CB8AC3E}">
        <p14:creationId xmlns:p14="http://schemas.microsoft.com/office/powerpoint/2010/main" val="1131218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6894C-57B2-1F9E-3A44-EC42571A6C3E}"/>
              </a:ext>
            </a:extLst>
          </p:cNvPr>
          <p:cNvSpPr>
            <a:spLocks noGrp="1"/>
          </p:cNvSpPr>
          <p:nvPr>
            <p:ph type="title"/>
          </p:nvPr>
        </p:nvSpPr>
        <p:spPr>
          <a:xfrm>
            <a:off x="1266896" y="2890439"/>
            <a:ext cx="9404723" cy="1400530"/>
          </a:xfrm>
        </p:spPr>
        <p:txBody>
          <a:bodyPr/>
          <a:lstStyle/>
          <a:p>
            <a:pPr algn="ctr"/>
            <a:r>
              <a:rPr lang="en-IN" dirty="0"/>
              <a:t>Thank You</a:t>
            </a:r>
          </a:p>
        </p:txBody>
      </p:sp>
    </p:spTree>
    <p:extLst>
      <p:ext uri="{BB962C8B-B14F-4D97-AF65-F5344CB8AC3E}">
        <p14:creationId xmlns:p14="http://schemas.microsoft.com/office/powerpoint/2010/main" val="1306975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D9FB-78B6-B5F2-FEDE-FB47D34A921A}"/>
              </a:ext>
            </a:extLst>
          </p:cNvPr>
          <p:cNvSpPr>
            <a:spLocks noGrp="1"/>
          </p:cNvSpPr>
          <p:nvPr>
            <p:ph type="title"/>
          </p:nvPr>
        </p:nvSpPr>
        <p:spPr/>
        <p:txBody>
          <a:bodyPr/>
          <a:lstStyle/>
          <a:p>
            <a:r>
              <a:rPr lang="en-IN" dirty="0"/>
              <a:t>Content</a:t>
            </a:r>
          </a:p>
        </p:txBody>
      </p:sp>
      <p:sp>
        <p:nvSpPr>
          <p:cNvPr id="3" name="Content Placeholder 2">
            <a:extLst>
              <a:ext uri="{FF2B5EF4-FFF2-40B4-BE49-F238E27FC236}">
                <a16:creationId xmlns:a16="http://schemas.microsoft.com/office/drawing/2014/main" id="{4E4078E0-B089-E953-5407-D869A23827F5}"/>
              </a:ext>
            </a:extLst>
          </p:cNvPr>
          <p:cNvSpPr>
            <a:spLocks noGrp="1"/>
          </p:cNvSpPr>
          <p:nvPr>
            <p:ph idx="1"/>
          </p:nvPr>
        </p:nvSpPr>
        <p:spPr/>
        <p:txBody>
          <a:bodyPr/>
          <a:lstStyle/>
          <a:p>
            <a:r>
              <a:rPr lang="en-IN" dirty="0"/>
              <a:t>Introduction</a:t>
            </a:r>
          </a:p>
          <a:p>
            <a:r>
              <a:rPr lang="en-IN" dirty="0"/>
              <a:t>Objective</a:t>
            </a:r>
          </a:p>
          <a:p>
            <a:r>
              <a:rPr lang="en-IN" dirty="0"/>
              <a:t>Course content</a:t>
            </a:r>
          </a:p>
          <a:p>
            <a:r>
              <a:rPr lang="en-IN" dirty="0"/>
              <a:t>Conclusion</a:t>
            </a:r>
          </a:p>
          <a:p>
            <a:endParaRPr lang="en-IN" dirty="0"/>
          </a:p>
        </p:txBody>
      </p:sp>
    </p:spTree>
    <p:extLst>
      <p:ext uri="{BB962C8B-B14F-4D97-AF65-F5344CB8AC3E}">
        <p14:creationId xmlns:p14="http://schemas.microsoft.com/office/powerpoint/2010/main" val="3991611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44E06-DA40-0CE4-AD5B-0E2406DA15E0}"/>
              </a:ext>
            </a:extLst>
          </p:cNvPr>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D5815D83-0069-664D-67BF-524F897FEE3A}"/>
              </a:ext>
            </a:extLst>
          </p:cNvPr>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In today's competitive food industry, data-driven decision-making is essential for success. This project focuses on leveraging SQL queries to analyze sales data for a pizza company. By extracting insights such as revenue trends, popular menu items, and customer preferences, this analysis aims to provide actionable insights to enhance operational efficiency and drive profitability.</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073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7F79-7BDF-7388-F1D9-1F9F7CD62063}"/>
              </a:ext>
            </a:extLst>
          </p:cNvPr>
          <p:cNvSpPr>
            <a:spLocks noGrp="1"/>
          </p:cNvSpPr>
          <p:nvPr>
            <p:ph type="title"/>
          </p:nvPr>
        </p:nvSpPr>
        <p:spPr/>
        <p:txBody>
          <a:bodyPr/>
          <a:lstStyle/>
          <a:p>
            <a:pPr algn="ctr"/>
            <a:r>
              <a:rPr lang="en-IN" dirty="0"/>
              <a:t>Objective</a:t>
            </a:r>
          </a:p>
        </p:txBody>
      </p:sp>
      <p:sp>
        <p:nvSpPr>
          <p:cNvPr id="3" name="Content Placeholder 2">
            <a:extLst>
              <a:ext uri="{FF2B5EF4-FFF2-40B4-BE49-F238E27FC236}">
                <a16:creationId xmlns:a16="http://schemas.microsoft.com/office/drawing/2014/main" id="{E40D2C12-3AAF-E1CF-8C7F-5694174EBB9F}"/>
              </a:ext>
            </a:extLst>
          </p:cNvPr>
          <p:cNvSpPr>
            <a:spLocks noGrp="1"/>
          </p:cNvSpPr>
          <p:nvPr>
            <p:ph idx="1"/>
          </p:nvPr>
        </p:nvSpPr>
        <p:spPr>
          <a:xfrm>
            <a:off x="973124" y="1359018"/>
            <a:ext cx="10167456" cy="4889382"/>
          </a:xfrm>
        </p:spPr>
        <p:txBody>
          <a:bodyPr>
            <a:normAutofit fontScale="92500" lnSpcReduction="20000"/>
          </a:bodyPr>
          <a:lstStyle/>
          <a:p>
            <a:pPr marL="0" indent="0">
              <a:buNone/>
            </a:pPr>
            <a:r>
              <a:rPr lang="en-US" dirty="0">
                <a:latin typeface="Times New Roman" panose="02020603050405020304" pitchFamily="18" charset="0"/>
                <a:cs typeface="Times New Roman" panose="02020603050405020304" pitchFamily="18" charset="0"/>
              </a:rPr>
              <a:t>The objective of the above project is to utilize SQL queries to analyze sales data from a pizza company. By doing so, the project aims to achieve several goals: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1. Extract Insights: The primary objective is to extract valuable insights from the sales data, such as revenue trends, popular menu items, and customer preferences.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2. Inform Decision-Making: By uncovering these insights, the project seeks to inform strategic decision-making within the pizza company. This includes optimizing menu offerings, targeting marketing efforts, and improving operational efficiency.</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3. Drive Profitability: Ultimately, the project aims to contribute to the company's bottom line by identifying opportunities to increase sales, reduce costs, and enhance overall profitability.</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4. Enhance Operational Efficiency: By understanding sales patterns and customer behavior, the project also aims to help streamline operations and improve customer service.</a:t>
            </a:r>
          </a:p>
        </p:txBody>
      </p:sp>
    </p:spTree>
    <p:extLst>
      <p:ext uri="{BB962C8B-B14F-4D97-AF65-F5344CB8AC3E}">
        <p14:creationId xmlns:p14="http://schemas.microsoft.com/office/powerpoint/2010/main" val="1252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96489-B495-99FE-127F-A194B69EAC5D}"/>
              </a:ext>
            </a:extLst>
          </p:cNvPr>
          <p:cNvSpPr>
            <a:spLocks noGrp="1"/>
          </p:cNvSpPr>
          <p:nvPr>
            <p:ph type="title"/>
          </p:nvPr>
        </p:nvSpPr>
        <p:spPr/>
        <p:txBody>
          <a:bodyPr/>
          <a:lstStyle/>
          <a:p>
            <a:r>
              <a:rPr lang="en-IN" dirty="0"/>
              <a:t>A.KPI’S-Key performance Indicators</a:t>
            </a:r>
          </a:p>
        </p:txBody>
      </p:sp>
      <p:sp>
        <p:nvSpPr>
          <p:cNvPr id="3" name="Content Placeholder 2">
            <a:extLst>
              <a:ext uri="{FF2B5EF4-FFF2-40B4-BE49-F238E27FC236}">
                <a16:creationId xmlns:a16="http://schemas.microsoft.com/office/drawing/2014/main" id="{7D8C674A-A747-4912-D6FE-88BD97D1871D}"/>
              </a:ext>
            </a:extLst>
          </p:cNvPr>
          <p:cNvSpPr>
            <a:spLocks noGrp="1"/>
          </p:cNvSpPr>
          <p:nvPr>
            <p:ph sz="half" idx="1"/>
          </p:nvPr>
        </p:nvSpPr>
        <p:spPr/>
        <p:txBody>
          <a:bodyPr/>
          <a:lstStyle/>
          <a:p>
            <a:pPr marL="0" indent="0">
              <a:buNone/>
            </a:pPr>
            <a:r>
              <a:rPr lang="en-US" b="1" dirty="0">
                <a:solidFill>
                  <a:srgbClr val="E6EDF3"/>
                </a:solidFill>
                <a:latin typeface="Times New Roman" panose="02020603050405020304" pitchFamily="18" charset="0"/>
                <a:cs typeface="Times New Roman" panose="02020603050405020304" pitchFamily="18" charset="0"/>
              </a:rPr>
              <a:t>T</a:t>
            </a:r>
            <a:r>
              <a:rPr lang="en-US" b="1" i="0" dirty="0">
                <a:solidFill>
                  <a:srgbClr val="E6EDF3"/>
                </a:solidFill>
                <a:effectLst/>
                <a:latin typeface="Times New Roman" panose="02020603050405020304" pitchFamily="18" charset="0"/>
                <a:cs typeface="Times New Roman" panose="02020603050405020304" pitchFamily="18" charset="0"/>
              </a:rPr>
              <a:t>he Key Performance Indicators obtained from the Dataset are</a:t>
            </a:r>
          </a:p>
          <a:p>
            <a:pPr marL="0" indent="0">
              <a:buNone/>
            </a:pPr>
            <a:r>
              <a:rPr lang="en-US" dirty="0">
                <a:solidFill>
                  <a:schemeClr val="bg1"/>
                </a:solidFill>
                <a:latin typeface="Times New Roman" panose="02020603050405020304" pitchFamily="18" charset="0"/>
                <a:cs typeface="Times New Roman" panose="02020603050405020304" pitchFamily="18" charset="0"/>
              </a:rPr>
              <a:t>1. Total Revenue: </a:t>
            </a:r>
            <a:r>
              <a:rPr lang="en-US" dirty="0">
                <a:latin typeface="Times New Roman" panose="02020603050405020304" pitchFamily="18" charset="0"/>
                <a:cs typeface="Times New Roman" panose="02020603050405020304" pitchFamily="18" charset="0"/>
              </a:rPr>
              <a:t>This KPI represents the overall revenue generated from pizza sales within a specified period. It provides insight into the financial performance of the business and indicates the effectiveness of sales strategies.</a:t>
            </a:r>
          </a:p>
          <a:p>
            <a:pPr marL="0" indent="0">
              <a:buNone/>
            </a:pPr>
            <a:r>
              <a:rPr lang="en-US" dirty="0">
                <a:solidFill>
                  <a:schemeClr val="bg1"/>
                </a:solidFill>
                <a:latin typeface="Times New Roman" panose="02020603050405020304" pitchFamily="18" charset="0"/>
                <a:cs typeface="Times New Roman" panose="02020603050405020304" pitchFamily="18" charset="0"/>
              </a:rPr>
              <a:t>select sum(</a:t>
            </a:r>
            <a:r>
              <a:rPr lang="en-US" dirty="0" err="1">
                <a:solidFill>
                  <a:schemeClr val="bg1"/>
                </a:solidFill>
                <a:latin typeface="Times New Roman" panose="02020603050405020304" pitchFamily="18" charset="0"/>
                <a:cs typeface="Times New Roman" panose="02020603050405020304" pitchFamily="18" charset="0"/>
              </a:rPr>
              <a:t>total_price</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total_revenue</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r>
              <a:rPr lang="en-US" dirty="0">
                <a:solidFill>
                  <a:schemeClr val="bg1"/>
                </a:solidFill>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5E4E52B-E90F-2928-C7F9-9F7F38CA196A}"/>
              </a:ext>
            </a:extLst>
          </p:cNvPr>
          <p:cNvPicPr>
            <a:picLocks noGrp="1" noChangeAspect="1"/>
          </p:cNvPicPr>
          <p:nvPr>
            <p:ph sz="half" idx="2"/>
          </p:nvPr>
        </p:nvPicPr>
        <p:blipFill rotWithShape="1">
          <a:blip r:embed="rId2"/>
          <a:srcRect l="12775" t="43751" r="59553" b="35554"/>
          <a:stretch/>
        </p:blipFill>
        <p:spPr>
          <a:xfrm>
            <a:off x="6216241" y="2516697"/>
            <a:ext cx="4745978" cy="1996580"/>
          </a:xfrm>
        </p:spPr>
      </p:pic>
    </p:spTree>
    <p:extLst>
      <p:ext uri="{BB962C8B-B14F-4D97-AF65-F5344CB8AC3E}">
        <p14:creationId xmlns:p14="http://schemas.microsoft.com/office/powerpoint/2010/main" val="331734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122190-323A-7ABA-6E73-DDE7D254DA71}"/>
              </a:ext>
            </a:extLst>
          </p:cNvPr>
          <p:cNvSpPr>
            <a:spLocks noGrp="1"/>
          </p:cNvSpPr>
          <p:nvPr>
            <p:ph sz="half" idx="1"/>
          </p:nvPr>
        </p:nvSpPr>
        <p:spPr>
          <a:xfrm>
            <a:off x="947956" y="377505"/>
            <a:ext cx="4551695" cy="5878833"/>
          </a:xfrm>
        </p:spPr>
        <p:txBody>
          <a:bodyPr>
            <a:normAutofit/>
          </a:bodyPr>
          <a:lstStyle/>
          <a:p>
            <a:pPr marL="0" indent="0">
              <a:buNone/>
            </a:pPr>
            <a:r>
              <a:rPr lang="en-IN" dirty="0">
                <a:solidFill>
                  <a:schemeClr val="bg1"/>
                </a:solidFill>
                <a:latin typeface="Times New Roman" panose="02020603050405020304" pitchFamily="18" charset="0"/>
                <a:cs typeface="Times New Roman" panose="02020603050405020304" pitchFamily="18" charset="0"/>
              </a:rPr>
              <a:t>2.</a:t>
            </a:r>
            <a:r>
              <a:rPr lang="en-IN" dirty="0">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Average Order Value:</a:t>
            </a:r>
          </a:p>
          <a:p>
            <a:pPr marL="0" indent="0">
              <a:buNone/>
            </a:pPr>
            <a:r>
              <a:rPr lang="en-US" dirty="0">
                <a:latin typeface="Times New Roman" panose="02020603050405020304" pitchFamily="18" charset="0"/>
                <a:cs typeface="Times New Roman" panose="02020603050405020304" pitchFamily="18" charset="0"/>
              </a:rPr>
              <a:t>Average Order Value (AOV) is calculated by dividing the total revenue by the number of orders placed. AOV helps understand the average spending of customers per transaction, which is crucial for revenue optimization.</a:t>
            </a:r>
          </a:p>
          <a:p>
            <a:pPr marL="0" indent="0">
              <a:buNone/>
            </a:pPr>
            <a:r>
              <a:rPr lang="en-US" dirty="0">
                <a:solidFill>
                  <a:schemeClr val="bg1"/>
                </a:solidFill>
                <a:latin typeface="Times New Roman" panose="02020603050405020304" pitchFamily="18" charset="0"/>
                <a:cs typeface="Times New Roman" panose="02020603050405020304" pitchFamily="18" charset="0"/>
              </a:rPr>
              <a:t>select (sum(</a:t>
            </a:r>
            <a:r>
              <a:rPr lang="en-US" dirty="0" err="1">
                <a:solidFill>
                  <a:schemeClr val="bg1"/>
                </a:solidFill>
                <a:latin typeface="Times New Roman" panose="02020603050405020304" pitchFamily="18" charset="0"/>
                <a:cs typeface="Times New Roman" panose="02020603050405020304" pitchFamily="18" charset="0"/>
              </a:rPr>
              <a:t>total_price</a:t>
            </a:r>
            <a:r>
              <a:rPr lang="en-US" dirty="0">
                <a:solidFill>
                  <a:schemeClr val="bg1"/>
                </a:solidFill>
                <a:latin typeface="Times New Roman" panose="02020603050405020304" pitchFamily="18" charset="0"/>
                <a:cs typeface="Times New Roman" panose="02020603050405020304" pitchFamily="18" charset="0"/>
              </a:rPr>
              <a:t>)/count(distinct </a:t>
            </a:r>
            <a:r>
              <a:rPr lang="en-US" dirty="0" err="1">
                <a:solidFill>
                  <a:schemeClr val="bg1"/>
                </a:solidFill>
                <a:latin typeface="Times New Roman" panose="02020603050405020304" pitchFamily="18" charset="0"/>
                <a:cs typeface="Times New Roman" panose="02020603050405020304" pitchFamily="18" charset="0"/>
              </a:rPr>
              <a:t>order_id</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Avg_order_value</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r>
              <a:rPr lang="en-US" dirty="0">
                <a:solidFill>
                  <a:schemeClr val="bg1"/>
                </a:solidFill>
                <a:latin typeface="Times New Roman" panose="02020603050405020304" pitchFamily="18" charset="0"/>
                <a:cs typeface="Times New Roman" panose="02020603050405020304" pitchFamily="18" charset="0"/>
              </a:rPr>
              <a:t>; </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3. Total Pizzas Sold: </a:t>
            </a:r>
          </a:p>
          <a:p>
            <a:pPr marL="0" indent="0">
              <a:buNone/>
            </a:pPr>
            <a:r>
              <a:rPr lang="en-US" dirty="0">
                <a:latin typeface="Times New Roman" panose="02020603050405020304" pitchFamily="18" charset="0"/>
                <a:cs typeface="Times New Roman" panose="02020603050405020304" pitchFamily="18" charset="0"/>
              </a:rPr>
              <a:t>This KPI quantifies the total number of pizzas sold over a given period. It reflects the demand for the product and helps track sales performance over time.</a:t>
            </a:r>
          </a:p>
          <a:p>
            <a:pPr marL="0" indent="0">
              <a:buNone/>
            </a:pPr>
            <a:r>
              <a:rPr lang="en-US" dirty="0">
                <a:solidFill>
                  <a:schemeClr val="bg1"/>
                </a:solidFill>
                <a:latin typeface="Times New Roman" panose="02020603050405020304" pitchFamily="18" charset="0"/>
                <a:cs typeface="Times New Roman" panose="02020603050405020304" pitchFamily="18" charset="0"/>
              </a:rPr>
              <a:t>select sum(quantity) as </a:t>
            </a:r>
            <a:r>
              <a:rPr lang="en-US" dirty="0" err="1">
                <a:solidFill>
                  <a:schemeClr val="bg1"/>
                </a:solidFill>
                <a:latin typeface="Times New Roman" panose="02020603050405020304" pitchFamily="18" charset="0"/>
                <a:cs typeface="Times New Roman" panose="02020603050405020304" pitchFamily="18" charset="0"/>
              </a:rPr>
              <a:t>Total_quantity</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r>
              <a:rPr lang="en-US" dirty="0">
                <a:solidFill>
                  <a:schemeClr val="bg1"/>
                </a:solidFill>
                <a:latin typeface="Times New Roman" panose="02020603050405020304" pitchFamily="18" charset="0"/>
                <a:cs typeface="Times New Roman" panose="02020603050405020304" pitchFamily="18" charset="0"/>
              </a:rPr>
              <a:t> ;</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37D6C25F-9A9D-0A5B-D05B-A6D668906A92}"/>
              </a:ext>
            </a:extLst>
          </p:cNvPr>
          <p:cNvPicPr>
            <a:picLocks noGrp="1" noChangeAspect="1"/>
          </p:cNvPicPr>
          <p:nvPr>
            <p:ph sz="half" idx="2"/>
          </p:nvPr>
        </p:nvPicPr>
        <p:blipFill rotWithShape="1">
          <a:blip r:embed="rId2"/>
          <a:srcRect l="13537" t="42394" r="39897" b="37250"/>
          <a:stretch/>
        </p:blipFill>
        <p:spPr>
          <a:xfrm>
            <a:off x="5796791" y="1073790"/>
            <a:ext cx="5321986" cy="1308683"/>
          </a:xfrm>
        </p:spPr>
      </p:pic>
      <p:pic>
        <p:nvPicPr>
          <p:cNvPr id="8" name="Picture 7">
            <a:extLst>
              <a:ext uri="{FF2B5EF4-FFF2-40B4-BE49-F238E27FC236}">
                <a16:creationId xmlns:a16="http://schemas.microsoft.com/office/drawing/2014/main" id="{2572FE00-29F4-3FE2-01A3-42CB3AB6A34D}"/>
              </a:ext>
            </a:extLst>
          </p:cNvPr>
          <p:cNvPicPr>
            <a:picLocks noChangeAspect="1"/>
          </p:cNvPicPr>
          <p:nvPr/>
        </p:nvPicPr>
        <p:blipFill rotWithShape="1">
          <a:blip r:embed="rId3"/>
          <a:srcRect l="12866" t="43543" r="73371" b="43026"/>
          <a:stretch/>
        </p:blipFill>
        <p:spPr>
          <a:xfrm>
            <a:off x="6929306" y="3544350"/>
            <a:ext cx="3716323" cy="2039936"/>
          </a:xfrm>
          <a:prstGeom prst="rect">
            <a:avLst/>
          </a:prstGeom>
        </p:spPr>
      </p:pic>
    </p:spTree>
    <p:extLst>
      <p:ext uri="{BB962C8B-B14F-4D97-AF65-F5344CB8AC3E}">
        <p14:creationId xmlns:p14="http://schemas.microsoft.com/office/powerpoint/2010/main" val="3704111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E32D4A-A252-787E-33FD-E91EFC5DE4A5}"/>
              </a:ext>
            </a:extLst>
          </p:cNvPr>
          <p:cNvSpPr>
            <a:spLocks noGrp="1"/>
          </p:cNvSpPr>
          <p:nvPr>
            <p:ph sz="half" idx="1"/>
          </p:nvPr>
        </p:nvSpPr>
        <p:spPr>
          <a:xfrm>
            <a:off x="780176" y="335560"/>
            <a:ext cx="4613945" cy="5763236"/>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4. Total Orders Sold:</a:t>
            </a:r>
          </a:p>
          <a:p>
            <a:pPr marL="0" indent="0">
              <a:buNone/>
            </a:pPr>
            <a:r>
              <a:rPr lang="en-US" dirty="0">
                <a:latin typeface="Times New Roman" panose="02020603050405020304" pitchFamily="18" charset="0"/>
                <a:cs typeface="Times New Roman" panose="02020603050405020304" pitchFamily="18" charset="0"/>
              </a:rPr>
              <a:t>Total Orders Sold measures the total number of orders placed by customers. It indicates the volume of transactions processed by the business and helps assess customer engagement.</a:t>
            </a:r>
          </a:p>
          <a:p>
            <a:pPr marL="0" indent="0">
              <a:buNone/>
            </a:pPr>
            <a:r>
              <a:rPr lang="en-US" dirty="0">
                <a:solidFill>
                  <a:schemeClr val="bg1"/>
                </a:solidFill>
                <a:latin typeface="Times New Roman" panose="02020603050405020304" pitchFamily="18" charset="0"/>
                <a:cs typeface="Times New Roman" panose="02020603050405020304" pitchFamily="18" charset="0"/>
              </a:rPr>
              <a:t>select count(distinct </a:t>
            </a:r>
            <a:r>
              <a:rPr lang="en-US" dirty="0" err="1">
                <a:solidFill>
                  <a:schemeClr val="bg1"/>
                </a:solidFill>
                <a:latin typeface="Times New Roman" panose="02020603050405020304" pitchFamily="18" charset="0"/>
                <a:cs typeface="Times New Roman" panose="02020603050405020304" pitchFamily="18" charset="0"/>
              </a:rPr>
              <a:t>order_id</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Total_orders_sold</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r>
              <a:rPr lang="en-US" dirty="0">
                <a:solidFill>
                  <a:schemeClr val="bg1"/>
                </a:solidFill>
                <a:latin typeface="Times New Roman" panose="02020603050405020304" pitchFamily="18" charset="0"/>
                <a:cs typeface="Times New Roman" panose="02020603050405020304" pitchFamily="18" charset="0"/>
              </a:rPr>
              <a:t>;</a:t>
            </a:r>
          </a:p>
          <a:p>
            <a:pPr marL="0" indent="0">
              <a:buNone/>
            </a:pPr>
            <a:r>
              <a:rPr lang="en-US" dirty="0">
                <a:solidFill>
                  <a:schemeClr val="bg1"/>
                </a:solidFill>
                <a:latin typeface="Times New Roman" panose="02020603050405020304" pitchFamily="18" charset="0"/>
                <a:cs typeface="Times New Roman" panose="02020603050405020304" pitchFamily="18" charset="0"/>
              </a:rPr>
              <a:t>5. Average Pizza per Order:</a:t>
            </a:r>
          </a:p>
          <a:p>
            <a:pPr marL="0" indent="0">
              <a:buNone/>
            </a:pPr>
            <a:r>
              <a:rPr lang="en-US" dirty="0">
                <a:latin typeface="Times New Roman" panose="02020603050405020304" pitchFamily="18" charset="0"/>
                <a:cs typeface="Times New Roman" panose="02020603050405020304" pitchFamily="18" charset="0"/>
              </a:rPr>
              <a:t>Average Pizza per Order is calculated by dividing the total quantity of pizzas sold by the number of orders. This KPI provides insights into customer behavior, such as order size and preferences, which can influence marketing and product offerings.</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select sum(quantity)/count(distinct </a:t>
            </a:r>
            <a:r>
              <a:rPr lang="en-US" dirty="0" err="1">
                <a:solidFill>
                  <a:schemeClr val="bg1"/>
                </a:solidFill>
                <a:latin typeface="Times New Roman" panose="02020603050405020304" pitchFamily="18" charset="0"/>
                <a:cs typeface="Times New Roman" panose="02020603050405020304" pitchFamily="18" charset="0"/>
              </a:rPr>
              <a:t>order_id</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avg_pizza_order</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r>
              <a:rPr lang="en-US" dirty="0">
                <a:solidFill>
                  <a:schemeClr val="bg1"/>
                </a:solidFill>
                <a:latin typeface="Times New Roman" panose="02020603050405020304" pitchFamily="18" charset="0"/>
                <a:cs typeface="Times New Roman" panose="02020603050405020304" pitchFamily="18" charset="0"/>
              </a:rPr>
              <a:t>;</a:t>
            </a:r>
            <a:endParaRPr lang="en-IN" dirty="0">
              <a:solidFill>
                <a:schemeClr val="bg1"/>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02CB72EE-ED43-8907-4863-EC0AF790F7A0}"/>
              </a:ext>
            </a:extLst>
          </p:cNvPr>
          <p:cNvPicPr>
            <a:picLocks noGrp="1" noChangeAspect="1"/>
          </p:cNvPicPr>
          <p:nvPr>
            <p:ph sz="half" idx="2"/>
          </p:nvPr>
        </p:nvPicPr>
        <p:blipFill rotWithShape="1">
          <a:blip r:embed="rId2"/>
          <a:srcRect l="13729" t="45107" r="69477" b="36911"/>
          <a:stretch/>
        </p:blipFill>
        <p:spPr>
          <a:xfrm>
            <a:off x="6484690" y="335560"/>
            <a:ext cx="3749879" cy="2258453"/>
          </a:xfrm>
        </p:spPr>
      </p:pic>
      <p:pic>
        <p:nvPicPr>
          <p:cNvPr id="8" name="Picture 7">
            <a:extLst>
              <a:ext uri="{FF2B5EF4-FFF2-40B4-BE49-F238E27FC236}">
                <a16:creationId xmlns:a16="http://schemas.microsoft.com/office/drawing/2014/main" id="{2D71D856-F2E7-2F93-97DE-386534513FD5}"/>
              </a:ext>
            </a:extLst>
          </p:cNvPr>
          <p:cNvPicPr>
            <a:picLocks noChangeAspect="1"/>
          </p:cNvPicPr>
          <p:nvPr/>
        </p:nvPicPr>
        <p:blipFill rotWithShape="1">
          <a:blip r:embed="rId3"/>
          <a:srcRect l="14330" t="44513" r="64839" b="30849"/>
          <a:stretch/>
        </p:blipFill>
        <p:spPr>
          <a:xfrm>
            <a:off x="6862194" y="3217178"/>
            <a:ext cx="3187817" cy="2120679"/>
          </a:xfrm>
          <a:prstGeom prst="rect">
            <a:avLst/>
          </a:prstGeom>
        </p:spPr>
      </p:pic>
    </p:spTree>
    <p:extLst>
      <p:ext uri="{BB962C8B-B14F-4D97-AF65-F5344CB8AC3E}">
        <p14:creationId xmlns:p14="http://schemas.microsoft.com/office/powerpoint/2010/main" val="245121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BF6C9A-F849-1AFF-F642-60D81A27FDA6}"/>
              </a:ext>
            </a:extLst>
          </p:cNvPr>
          <p:cNvSpPr>
            <a:spLocks noGrp="1"/>
          </p:cNvSpPr>
          <p:nvPr>
            <p:ph sz="half" idx="1"/>
          </p:nvPr>
        </p:nvSpPr>
        <p:spPr>
          <a:xfrm>
            <a:off x="813732" y="293615"/>
            <a:ext cx="5282268" cy="596272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B. Daily Trend for Total Orders:</a:t>
            </a:r>
          </a:p>
          <a:p>
            <a:pPr marL="0" indent="0">
              <a:buNone/>
            </a:pPr>
            <a:r>
              <a:rPr lang="en-US" b="0" i="0" dirty="0">
                <a:solidFill>
                  <a:srgbClr val="E6EDF3"/>
                </a:solidFill>
                <a:effectLst/>
                <a:latin typeface="Times New Roman" panose="02020603050405020304" pitchFamily="18" charset="0"/>
                <a:cs typeface="Times New Roman" panose="02020603050405020304" pitchFamily="18" charset="0"/>
              </a:rPr>
              <a:t>By analyzing the daily trend of total orders over a specific time period, we can identify patterns and fluctuations in order volumes on a daily basis. </a:t>
            </a:r>
            <a:endParaRPr lang="en-US" dirty="0">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Select </a:t>
            </a:r>
            <a:r>
              <a:rPr lang="en-US" dirty="0" err="1">
                <a:solidFill>
                  <a:schemeClr val="bg1"/>
                </a:solidFill>
                <a:latin typeface="Times New Roman" panose="02020603050405020304" pitchFamily="18" charset="0"/>
                <a:cs typeface="Times New Roman" panose="02020603050405020304" pitchFamily="18" charset="0"/>
              </a:rPr>
              <a:t>Dayname</a:t>
            </a:r>
            <a:r>
              <a:rPr lang="en-US" dirty="0">
                <a:solidFill>
                  <a:schemeClr val="bg1"/>
                </a:solidFill>
                <a:latin typeface="Times New Roman" panose="02020603050405020304" pitchFamily="18" charset="0"/>
                <a:cs typeface="Times New Roman" panose="02020603050405020304" pitchFamily="18" charset="0"/>
              </a:rPr>
              <a:t>(STR_TO_DATE(</a:t>
            </a:r>
            <a:r>
              <a:rPr lang="en-US" dirty="0" err="1">
                <a:solidFill>
                  <a:schemeClr val="bg1"/>
                </a:solidFill>
                <a:latin typeface="Times New Roman" panose="02020603050405020304" pitchFamily="18" charset="0"/>
                <a:cs typeface="Times New Roman" panose="02020603050405020304" pitchFamily="18" charset="0"/>
              </a:rPr>
              <a:t>order_date</a:t>
            </a:r>
            <a:r>
              <a:rPr lang="en-US" dirty="0">
                <a:solidFill>
                  <a:schemeClr val="bg1"/>
                </a:solidFill>
                <a:latin typeface="Times New Roman" panose="02020603050405020304" pitchFamily="18" charset="0"/>
                <a:cs typeface="Times New Roman" panose="02020603050405020304" pitchFamily="18" charset="0"/>
              </a:rPr>
              <a:t>, '%d-%m-%Y')) AS </a:t>
            </a:r>
            <a:r>
              <a:rPr lang="en-US" dirty="0" err="1">
                <a:solidFill>
                  <a:schemeClr val="bg1"/>
                </a:solidFill>
                <a:latin typeface="Times New Roman" panose="02020603050405020304" pitchFamily="18" charset="0"/>
                <a:cs typeface="Times New Roman" panose="02020603050405020304" pitchFamily="18" charset="0"/>
              </a:rPr>
              <a:t>order_day</a:t>
            </a:r>
            <a:r>
              <a:rPr lang="en-US" dirty="0">
                <a:solidFill>
                  <a:schemeClr val="bg1"/>
                </a:solidFill>
                <a:latin typeface="Times New Roman" panose="02020603050405020304" pitchFamily="18" charset="0"/>
                <a:cs typeface="Times New Roman" panose="02020603050405020304" pitchFamily="18" charset="0"/>
              </a:rPr>
              <a:t>,  </a:t>
            </a:r>
          </a:p>
          <a:p>
            <a:pPr marL="0" indent="0">
              <a:buNone/>
            </a:pPr>
            <a:r>
              <a:rPr lang="en-US" dirty="0">
                <a:solidFill>
                  <a:schemeClr val="bg1"/>
                </a:solidFill>
                <a:latin typeface="Times New Roman" panose="02020603050405020304" pitchFamily="18" charset="0"/>
                <a:cs typeface="Times New Roman" panose="02020603050405020304" pitchFamily="18" charset="0"/>
              </a:rPr>
              <a:t>Count(DISTINCT </a:t>
            </a:r>
            <a:r>
              <a:rPr lang="en-US" dirty="0" err="1">
                <a:solidFill>
                  <a:schemeClr val="bg1"/>
                </a:solidFill>
                <a:latin typeface="Times New Roman" panose="02020603050405020304" pitchFamily="18" charset="0"/>
                <a:cs typeface="Times New Roman" panose="02020603050405020304" pitchFamily="18" charset="0"/>
              </a:rPr>
              <a:t>order_id</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total_orders</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GROUP BY </a:t>
            </a:r>
            <a:r>
              <a:rPr lang="en-US" dirty="0" err="1">
                <a:solidFill>
                  <a:schemeClr val="bg1"/>
                </a:solidFill>
                <a:latin typeface="Times New Roman" panose="02020603050405020304" pitchFamily="18" charset="0"/>
                <a:cs typeface="Times New Roman" panose="02020603050405020304" pitchFamily="18" charset="0"/>
              </a:rPr>
              <a:t>order_day</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order by </a:t>
            </a:r>
            <a:r>
              <a:rPr lang="en-US" dirty="0" err="1">
                <a:solidFill>
                  <a:schemeClr val="bg1"/>
                </a:solidFill>
                <a:latin typeface="Times New Roman" panose="02020603050405020304" pitchFamily="18" charset="0"/>
                <a:cs typeface="Times New Roman" panose="02020603050405020304" pitchFamily="18" charset="0"/>
              </a:rPr>
              <a:t>total_orders</a:t>
            </a:r>
            <a:r>
              <a:rPr lang="en-US" dirty="0">
                <a:solidFill>
                  <a:schemeClr val="bg1"/>
                </a:solidFill>
                <a:latin typeface="Times New Roman" panose="02020603050405020304" pitchFamily="18" charset="0"/>
                <a:cs typeface="Times New Roman" panose="02020603050405020304" pitchFamily="18" charset="0"/>
              </a:rPr>
              <a:t> desc;</a:t>
            </a: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 </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E2E0FABF-0740-8384-CF87-23E38F2AC63A}"/>
              </a:ext>
            </a:extLst>
          </p:cNvPr>
          <p:cNvSpPr>
            <a:spLocks noGrp="1"/>
          </p:cNvSpPr>
          <p:nvPr>
            <p:ph sz="half" idx="2"/>
          </p:nvPr>
        </p:nvSpPr>
        <p:spPr>
          <a:xfrm>
            <a:off x="6644081" y="377506"/>
            <a:ext cx="4734187" cy="5878832"/>
          </a:xfrm>
        </p:spPr>
        <p:txBody>
          <a:bodyPr>
            <a:normAutofit/>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C. Monthly Trend for Orders:</a:t>
            </a:r>
          </a:p>
          <a:p>
            <a:pPr marL="0" indent="0">
              <a:buNone/>
            </a:pPr>
            <a:r>
              <a:rPr lang="en-US" b="0" i="0" dirty="0">
                <a:solidFill>
                  <a:srgbClr val="E6EDF3"/>
                </a:solidFill>
                <a:effectLst/>
                <a:latin typeface="Times New Roman" panose="02020603050405020304" pitchFamily="18" charset="0"/>
                <a:cs typeface="Times New Roman" panose="02020603050405020304" pitchFamily="18" charset="0"/>
              </a:rPr>
              <a:t>By recognizing monthly trends, businesses can adjust their operations to capitalize on high-demand periods and optimize efficiency during slower periods.</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Select </a:t>
            </a:r>
            <a:r>
              <a:rPr lang="en-US" dirty="0" err="1">
                <a:solidFill>
                  <a:schemeClr val="bg1"/>
                </a:solidFill>
                <a:latin typeface="Times New Roman" panose="02020603050405020304" pitchFamily="18" charset="0"/>
                <a:cs typeface="Times New Roman" panose="02020603050405020304" pitchFamily="18" charset="0"/>
              </a:rPr>
              <a:t>monthname</a:t>
            </a:r>
            <a:r>
              <a:rPr lang="en-US" dirty="0">
                <a:solidFill>
                  <a:schemeClr val="bg1"/>
                </a:solidFill>
                <a:latin typeface="Times New Roman" panose="02020603050405020304" pitchFamily="18" charset="0"/>
                <a:cs typeface="Times New Roman" panose="02020603050405020304" pitchFamily="18" charset="0"/>
              </a:rPr>
              <a:t>(STR_TO_DATE(</a:t>
            </a:r>
            <a:r>
              <a:rPr lang="en-US" dirty="0" err="1">
                <a:solidFill>
                  <a:schemeClr val="bg1"/>
                </a:solidFill>
                <a:latin typeface="Times New Roman" panose="02020603050405020304" pitchFamily="18" charset="0"/>
                <a:cs typeface="Times New Roman" panose="02020603050405020304" pitchFamily="18" charset="0"/>
              </a:rPr>
              <a:t>order_date</a:t>
            </a:r>
            <a:r>
              <a:rPr lang="en-US" dirty="0">
                <a:solidFill>
                  <a:schemeClr val="bg1"/>
                </a:solidFill>
                <a:latin typeface="Times New Roman" panose="02020603050405020304" pitchFamily="18" charset="0"/>
                <a:cs typeface="Times New Roman" panose="02020603050405020304" pitchFamily="18" charset="0"/>
              </a:rPr>
              <a:t>, '%d-%m-%Y')) AS month,        Count(DISTINCT </a:t>
            </a:r>
            <a:r>
              <a:rPr lang="en-US" dirty="0" err="1">
                <a:solidFill>
                  <a:schemeClr val="bg1"/>
                </a:solidFill>
                <a:latin typeface="Times New Roman" panose="02020603050405020304" pitchFamily="18" charset="0"/>
                <a:cs typeface="Times New Roman" panose="02020603050405020304" pitchFamily="18" charset="0"/>
              </a:rPr>
              <a:t>order_id</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total_orders</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GROUP BY month</a:t>
            </a:r>
          </a:p>
          <a:p>
            <a:pPr marL="0" indent="0">
              <a:buNone/>
            </a:pPr>
            <a:r>
              <a:rPr lang="en-US" dirty="0">
                <a:solidFill>
                  <a:schemeClr val="bg1"/>
                </a:solidFill>
                <a:latin typeface="Times New Roman" panose="02020603050405020304" pitchFamily="18" charset="0"/>
                <a:cs typeface="Times New Roman" panose="02020603050405020304" pitchFamily="18" charset="0"/>
              </a:rPr>
              <a:t>order by </a:t>
            </a:r>
            <a:r>
              <a:rPr lang="en-US" dirty="0" err="1">
                <a:solidFill>
                  <a:schemeClr val="bg1"/>
                </a:solidFill>
                <a:latin typeface="Times New Roman" panose="02020603050405020304" pitchFamily="18" charset="0"/>
                <a:cs typeface="Times New Roman" panose="02020603050405020304" pitchFamily="18" charset="0"/>
              </a:rPr>
              <a:t>total_orders</a:t>
            </a:r>
            <a:r>
              <a:rPr lang="en-US" dirty="0">
                <a:solidFill>
                  <a:schemeClr val="bg1"/>
                </a:solidFill>
                <a:latin typeface="Times New Roman" panose="02020603050405020304" pitchFamily="18" charset="0"/>
                <a:cs typeface="Times New Roman" panose="02020603050405020304" pitchFamily="18" charset="0"/>
              </a:rPr>
              <a:t> desc ;</a:t>
            </a:r>
            <a:endParaRPr lang="en-IN" dirty="0">
              <a:solidFill>
                <a:schemeClr val="bg1"/>
              </a:solidFill>
              <a:latin typeface="Times New Roman" panose="02020603050405020304" pitchFamily="18" charset="0"/>
              <a:cs typeface="Times New Roman" panose="02020603050405020304" pitchFamily="18" charset="0"/>
            </a:endParaRPr>
          </a:p>
          <a:p>
            <a:pPr marL="0" indent="0">
              <a:buNone/>
            </a:pPr>
            <a:endParaRPr lang="en-IN" dirty="0"/>
          </a:p>
        </p:txBody>
      </p:sp>
      <p:pic>
        <p:nvPicPr>
          <p:cNvPr id="6" name="Picture 5">
            <a:extLst>
              <a:ext uri="{FF2B5EF4-FFF2-40B4-BE49-F238E27FC236}">
                <a16:creationId xmlns:a16="http://schemas.microsoft.com/office/drawing/2014/main" id="{626F5F1D-9B6B-3D59-3CF7-84639D45CB53}"/>
              </a:ext>
            </a:extLst>
          </p:cNvPr>
          <p:cNvPicPr>
            <a:picLocks noChangeAspect="1"/>
          </p:cNvPicPr>
          <p:nvPr/>
        </p:nvPicPr>
        <p:blipFill rotWithShape="1">
          <a:blip r:embed="rId2"/>
          <a:srcRect l="13503" t="45530" r="73403" b="31631"/>
          <a:stretch/>
        </p:blipFill>
        <p:spPr>
          <a:xfrm>
            <a:off x="2121016" y="4152550"/>
            <a:ext cx="1905700" cy="1869743"/>
          </a:xfrm>
          <a:prstGeom prst="rect">
            <a:avLst/>
          </a:prstGeom>
        </p:spPr>
      </p:pic>
      <p:pic>
        <p:nvPicPr>
          <p:cNvPr id="8" name="Picture 7">
            <a:extLst>
              <a:ext uri="{FF2B5EF4-FFF2-40B4-BE49-F238E27FC236}">
                <a16:creationId xmlns:a16="http://schemas.microsoft.com/office/drawing/2014/main" id="{5F3D91A5-31D7-E382-B94E-D438B59D1186}"/>
              </a:ext>
            </a:extLst>
          </p:cNvPr>
          <p:cNvPicPr>
            <a:picLocks noChangeAspect="1"/>
          </p:cNvPicPr>
          <p:nvPr/>
        </p:nvPicPr>
        <p:blipFill rotWithShape="1">
          <a:blip r:embed="rId3"/>
          <a:srcRect l="13830" t="53579" r="72270" b="17675"/>
          <a:stretch/>
        </p:blipFill>
        <p:spPr>
          <a:xfrm>
            <a:off x="8229598" y="4152550"/>
            <a:ext cx="2164361" cy="2147581"/>
          </a:xfrm>
          <a:prstGeom prst="rect">
            <a:avLst/>
          </a:prstGeom>
        </p:spPr>
      </p:pic>
    </p:spTree>
    <p:extLst>
      <p:ext uri="{BB962C8B-B14F-4D97-AF65-F5344CB8AC3E}">
        <p14:creationId xmlns:p14="http://schemas.microsoft.com/office/powerpoint/2010/main" val="2777029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1EBE5-F1E9-8E82-C36D-FAEE896E8C1B}"/>
              </a:ext>
            </a:extLst>
          </p:cNvPr>
          <p:cNvSpPr>
            <a:spLocks noGrp="1"/>
          </p:cNvSpPr>
          <p:nvPr>
            <p:ph sz="half" idx="1"/>
          </p:nvPr>
        </p:nvSpPr>
        <p:spPr>
          <a:xfrm>
            <a:off x="1103310" y="486561"/>
            <a:ext cx="4676705" cy="5769778"/>
          </a:xfrm>
        </p:spPr>
        <p:txBody>
          <a:bodyPr/>
          <a:lstStyle/>
          <a:p>
            <a:pPr marL="0" indent="0">
              <a:buNone/>
            </a:pPr>
            <a:r>
              <a:rPr lang="en-US" dirty="0">
                <a:solidFill>
                  <a:schemeClr val="bg1"/>
                </a:solidFill>
                <a:latin typeface="Times New Roman" panose="02020603050405020304" pitchFamily="18" charset="0"/>
                <a:cs typeface="Times New Roman" panose="02020603050405020304" pitchFamily="18" charset="0"/>
              </a:rPr>
              <a:t>D. % of Sales by Pizza Category:</a:t>
            </a:r>
          </a:p>
          <a:p>
            <a:pPr marL="0" indent="0">
              <a:buNone/>
            </a:pPr>
            <a:r>
              <a:rPr lang="en-US" b="0" i="0" dirty="0">
                <a:solidFill>
                  <a:srgbClr val="E6EDF3"/>
                </a:solidFill>
                <a:effectLst/>
                <a:latin typeface="Times New Roman" panose="02020603050405020304" pitchFamily="18" charset="0"/>
                <a:cs typeface="Times New Roman" panose="02020603050405020304" pitchFamily="18" charset="0"/>
              </a:rPr>
              <a:t>The distribution of sales across different pizza categories helps in understanding the popularity of each category and its contribution to overall sales.</a:t>
            </a:r>
          </a:p>
          <a:p>
            <a:pPr marL="0" indent="0">
              <a:buNone/>
            </a:pPr>
            <a:r>
              <a:rPr lang="en-US" dirty="0">
                <a:solidFill>
                  <a:schemeClr val="bg1"/>
                </a:solidFill>
                <a:latin typeface="Times New Roman" panose="02020603050405020304" pitchFamily="18" charset="0"/>
                <a:cs typeface="Times New Roman" panose="02020603050405020304" pitchFamily="18" charset="0"/>
              </a:rPr>
              <a:t>select distinct </a:t>
            </a:r>
            <a:r>
              <a:rPr lang="en-US" dirty="0" err="1">
                <a:solidFill>
                  <a:schemeClr val="bg1"/>
                </a:solidFill>
                <a:latin typeface="Times New Roman" panose="02020603050405020304" pitchFamily="18" charset="0"/>
                <a:cs typeface="Times New Roman" panose="02020603050405020304" pitchFamily="18" charset="0"/>
              </a:rPr>
              <a:t>pizza_category,sum</a:t>
            </a:r>
            <a:r>
              <a:rPr lang="en-US" dirty="0">
                <a:solidFill>
                  <a:schemeClr val="bg1"/>
                </a:solidFill>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total_price</a:t>
            </a:r>
            <a:r>
              <a:rPr lang="en-US" dirty="0">
                <a:solidFill>
                  <a:schemeClr val="bg1"/>
                </a:solidFill>
                <a:latin typeface="Times New Roman" panose="02020603050405020304" pitchFamily="18" charset="0"/>
                <a:cs typeface="Times New Roman" panose="02020603050405020304" pitchFamily="18" charset="0"/>
              </a:rPr>
              <a:t>) as </a:t>
            </a:r>
            <a:r>
              <a:rPr lang="en-US" dirty="0" err="1">
                <a:solidFill>
                  <a:schemeClr val="bg1"/>
                </a:solidFill>
                <a:latin typeface="Times New Roman" panose="02020603050405020304" pitchFamily="18" charset="0"/>
                <a:cs typeface="Times New Roman" panose="02020603050405020304" pitchFamily="18" charset="0"/>
              </a:rPr>
              <a:t>total_revenue,sum</a:t>
            </a:r>
            <a:r>
              <a:rPr lang="en-US" dirty="0">
                <a:solidFill>
                  <a:schemeClr val="bg1"/>
                </a:solidFill>
                <a:latin typeface="Times New Roman" panose="02020603050405020304" pitchFamily="18" charset="0"/>
                <a:cs typeface="Times New Roman" panose="02020603050405020304" pitchFamily="18" charset="0"/>
              </a:rPr>
              <a:t>(</a:t>
            </a:r>
            <a:r>
              <a:rPr lang="en-US" dirty="0" err="1">
                <a:solidFill>
                  <a:schemeClr val="bg1"/>
                </a:solidFill>
                <a:latin typeface="Times New Roman" panose="02020603050405020304" pitchFamily="18" charset="0"/>
                <a:cs typeface="Times New Roman" panose="02020603050405020304" pitchFamily="18" charset="0"/>
              </a:rPr>
              <a:t>total_price</a:t>
            </a:r>
            <a:r>
              <a:rPr lang="en-US" dirty="0">
                <a:solidFill>
                  <a:schemeClr val="bg1"/>
                </a:solidFill>
                <a:latin typeface="Times New Roman" panose="02020603050405020304" pitchFamily="18" charset="0"/>
                <a:cs typeface="Times New Roman" panose="02020603050405020304" pitchFamily="18" charset="0"/>
              </a:rPr>
              <a:t>)*100/(select sum(</a:t>
            </a:r>
            <a:r>
              <a:rPr lang="en-US" dirty="0" err="1">
                <a:solidFill>
                  <a:schemeClr val="bg1"/>
                </a:solidFill>
                <a:latin typeface="Times New Roman" panose="02020603050405020304" pitchFamily="18" charset="0"/>
                <a:cs typeface="Times New Roman" panose="02020603050405020304" pitchFamily="18" charset="0"/>
              </a:rPr>
              <a:t>total_price</a:t>
            </a:r>
            <a:r>
              <a:rPr lang="en-US" dirty="0">
                <a:solidFill>
                  <a:schemeClr val="bg1"/>
                </a:solidFill>
                <a:latin typeface="Times New Roman" panose="02020603050405020304" pitchFamily="18" charset="0"/>
                <a:cs typeface="Times New Roman" panose="02020603050405020304" pitchFamily="18" charset="0"/>
              </a:rPr>
              <a:t>) from </a:t>
            </a:r>
            <a:r>
              <a:rPr lang="en-US" dirty="0" err="1">
                <a:solidFill>
                  <a:schemeClr val="bg1"/>
                </a:solidFill>
                <a:latin typeface="Times New Roman" panose="02020603050405020304" pitchFamily="18" charset="0"/>
                <a:cs typeface="Times New Roman" panose="02020603050405020304" pitchFamily="18" charset="0"/>
              </a:rPr>
              <a:t>pizza_sales</a:t>
            </a:r>
            <a:r>
              <a:rPr lang="en-US" dirty="0">
                <a:solidFill>
                  <a:schemeClr val="bg1"/>
                </a:solidFill>
                <a:latin typeface="Times New Roman" panose="02020603050405020304" pitchFamily="18" charset="0"/>
                <a:cs typeface="Times New Roman" panose="02020603050405020304" pitchFamily="18" charset="0"/>
              </a:rPr>
              <a:t>) as Percentage  from </a:t>
            </a:r>
            <a:r>
              <a:rPr lang="en-US" dirty="0" err="1">
                <a:solidFill>
                  <a:schemeClr val="bg1"/>
                </a:solidFill>
                <a:latin typeface="Times New Roman" panose="02020603050405020304" pitchFamily="18" charset="0"/>
                <a:cs typeface="Times New Roman" panose="02020603050405020304" pitchFamily="18" charset="0"/>
              </a:rPr>
              <a:t>pizza_sales</a:t>
            </a:r>
            <a:endParaRPr lang="en-US" dirty="0">
              <a:solidFill>
                <a:schemeClr val="bg1"/>
              </a:solidFill>
              <a:latin typeface="Times New Roman" panose="02020603050405020304" pitchFamily="18" charset="0"/>
              <a:cs typeface="Times New Roman" panose="02020603050405020304" pitchFamily="18" charset="0"/>
            </a:endParaRPr>
          </a:p>
          <a:p>
            <a:pPr marL="0" indent="0">
              <a:buNone/>
            </a:pPr>
            <a:r>
              <a:rPr lang="en-US" dirty="0">
                <a:solidFill>
                  <a:schemeClr val="bg1"/>
                </a:solidFill>
                <a:latin typeface="Times New Roman" panose="02020603050405020304" pitchFamily="18" charset="0"/>
                <a:cs typeface="Times New Roman" panose="02020603050405020304" pitchFamily="18" charset="0"/>
              </a:rPr>
              <a:t>group by </a:t>
            </a:r>
            <a:r>
              <a:rPr lang="en-US" dirty="0" err="1">
                <a:solidFill>
                  <a:schemeClr val="bg1"/>
                </a:solidFill>
                <a:latin typeface="Times New Roman" panose="02020603050405020304" pitchFamily="18" charset="0"/>
                <a:cs typeface="Times New Roman" panose="02020603050405020304" pitchFamily="18" charset="0"/>
              </a:rPr>
              <a:t>pizza_category</a:t>
            </a:r>
            <a:r>
              <a:rPr lang="en-US" dirty="0">
                <a:solidFill>
                  <a:schemeClr val="bg1"/>
                </a:solidFill>
                <a:latin typeface="Times New Roman" panose="02020603050405020304" pitchFamily="18" charset="0"/>
                <a:cs typeface="Times New Roman" panose="02020603050405020304" pitchFamily="18" charset="0"/>
              </a:rPr>
              <a:t>;</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16E1C38F-7228-C5FE-6CD7-3F15E452C379}"/>
              </a:ext>
            </a:extLst>
          </p:cNvPr>
          <p:cNvSpPr>
            <a:spLocks noGrp="1"/>
          </p:cNvSpPr>
          <p:nvPr>
            <p:ph sz="half" idx="2"/>
          </p:nvPr>
        </p:nvSpPr>
        <p:spPr>
          <a:xfrm>
            <a:off x="6096000" y="486561"/>
            <a:ext cx="4311628" cy="5769778"/>
          </a:xfrm>
        </p:spPr>
        <p:txBody>
          <a:bodyPr/>
          <a:lstStyle/>
          <a:p>
            <a:pPr marL="0" indent="0">
              <a:buNone/>
            </a:pPr>
            <a:r>
              <a:rPr lang="en-US" dirty="0">
                <a:solidFill>
                  <a:schemeClr val="bg1"/>
                </a:solidFill>
              </a:rPr>
              <a:t> E. % of Sales by Pizza Size</a:t>
            </a:r>
          </a:p>
          <a:p>
            <a:pPr marL="0" indent="0">
              <a:buNone/>
            </a:pPr>
            <a:r>
              <a:rPr lang="en-US" b="0" i="0" dirty="0">
                <a:solidFill>
                  <a:srgbClr val="E6EDF3"/>
                </a:solidFill>
                <a:effectLst/>
                <a:latin typeface="-apple-system"/>
              </a:rPr>
              <a:t>The chart depicting the percentage of sales attributed to different pizza sizes provides insights into customer preferences regarding pizza size.</a:t>
            </a:r>
          </a:p>
          <a:p>
            <a:pPr marL="0" indent="0">
              <a:buNone/>
            </a:pPr>
            <a:r>
              <a:rPr lang="en-US" dirty="0">
                <a:solidFill>
                  <a:schemeClr val="bg1"/>
                </a:solidFill>
              </a:rPr>
              <a:t>select </a:t>
            </a:r>
            <a:r>
              <a:rPr lang="en-US" dirty="0" err="1">
                <a:solidFill>
                  <a:schemeClr val="bg1"/>
                </a:solidFill>
              </a:rPr>
              <a:t>pizza_size</a:t>
            </a:r>
            <a:r>
              <a:rPr lang="en-US" dirty="0">
                <a:solidFill>
                  <a:schemeClr val="bg1"/>
                </a:solidFill>
              </a:rPr>
              <a:t> ,sum(</a:t>
            </a:r>
            <a:r>
              <a:rPr lang="en-US" dirty="0" err="1">
                <a:solidFill>
                  <a:schemeClr val="bg1"/>
                </a:solidFill>
              </a:rPr>
              <a:t>total_price</a:t>
            </a:r>
            <a:r>
              <a:rPr lang="en-US" dirty="0">
                <a:solidFill>
                  <a:schemeClr val="bg1"/>
                </a:solidFill>
              </a:rPr>
              <a:t>) as </a:t>
            </a:r>
            <a:r>
              <a:rPr lang="en-US" dirty="0" err="1">
                <a:solidFill>
                  <a:schemeClr val="bg1"/>
                </a:solidFill>
              </a:rPr>
              <a:t>total_revenue</a:t>
            </a:r>
            <a:r>
              <a:rPr lang="en-US" dirty="0">
                <a:solidFill>
                  <a:schemeClr val="bg1"/>
                </a:solidFill>
              </a:rPr>
              <a:t>, sum(</a:t>
            </a:r>
            <a:r>
              <a:rPr lang="en-US" dirty="0" err="1">
                <a:solidFill>
                  <a:schemeClr val="bg1"/>
                </a:solidFill>
              </a:rPr>
              <a:t>total_price</a:t>
            </a:r>
            <a:r>
              <a:rPr lang="en-US" dirty="0">
                <a:solidFill>
                  <a:schemeClr val="bg1"/>
                </a:solidFill>
              </a:rPr>
              <a:t>)*100/(select sum(</a:t>
            </a:r>
            <a:r>
              <a:rPr lang="en-US" dirty="0" err="1">
                <a:solidFill>
                  <a:schemeClr val="bg1"/>
                </a:solidFill>
              </a:rPr>
              <a:t>total_price</a:t>
            </a:r>
            <a:r>
              <a:rPr lang="en-US" dirty="0">
                <a:solidFill>
                  <a:schemeClr val="bg1"/>
                </a:solidFill>
              </a:rPr>
              <a:t>) from </a:t>
            </a:r>
            <a:r>
              <a:rPr lang="en-US" dirty="0" err="1">
                <a:solidFill>
                  <a:schemeClr val="bg1"/>
                </a:solidFill>
              </a:rPr>
              <a:t>pizza_sales</a:t>
            </a:r>
            <a:r>
              <a:rPr lang="en-US" dirty="0">
                <a:solidFill>
                  <a:schemeClr val="bg1"/>
                </a:solidFill>
              </a:rPr>
              <a:t>) as Percentage  from </a:t>
            </a:r>
            <a:r>
              <a:rPr lang="en-US" dirty="0" err="1">
                <a:solidFill>
                  <a:schemeClr val="bg1"/>
                </a:solidFill>
              </a:rPr>
              <a:t>pizza_sales</a:t>
            </a:r>
            <a:endParaRPr lang="en-US" dirty="0">
              <a:solidFill>
                <a:schemeClr val="bg1"/>
              </a:solidFill>
            </a:endParaRPr>
          </a:p>
          <a:p>
            <a:pPr marL="0" indent="0">
              <a:buNone/>
            </a:pPr>
            <a:r>
              <a:rPr lang="en-US" dirty="0">
                <a:solidFill>
                  <a:schemeClr val="bg1"/>
                </a:solidFill>
              </a:rPr>
              <a:t>group by </a:t>
            </a:r>
            <a:r>
              <a:rPr lang="en-US" dirty="0" err="1">
                <a:solidFill>
                  <a:schemeClr val="bg1"/>
                </a:solidFill>
              </a:rPr>
              <a:t>pizza_size</a:t>
            </a:r>
            <a:endParaRPr lang="en-US" dirty="0">
              <a:solidFill>
                <a:schemeClr val="bg1"/>
              </a:solidFill>
            </a:endParaRPr>
          </a:p>
          <a:p>
            <a:pPr marL="0" indent="0">
              <a:buNone/>
            </a:pPr>
            <a:r>
              <a:rPr lang="en-US" dirty="0">
                <a:solidFill>
                  <a:schemeClr val="bg1"/>
                </a:solidFill>
              </a:rPr>
              <a:t>order by </a:t>
            </a:r>
            <a:r>
              <a:rPr lang="en-US" dirty="0" err="1">
                <a:solidFill>
                  <a:schemeClr val="bg1"/>
                </a:solidFill>
              </a:rPr>
              <a:t>pizza_size</a:t>
            </a:r>
            <a:r>
              <a:rPr lang="en-US" dirty="0">
                <a:solidFill>
                  <a:schemeClr val="bg1"/>
                </a:solidFill>
              </a:rPr>
              <a:t>;</a:t>
            </a:r>
          </a:p>
          <a:p>
            <a:pPr marL="0" indent="0">
              <a:buNone/>
            </a:pPr>
            <a:endParaRPr lang="en-US" dirty="0">
              <a:solidFill>
                <a:schemeClr val="bg1"/>
              </a:solidFill>
            </a:endParaRPr>
          </a:p>
          <a:p>
            <a:pPr marL="0" indent="0">
              <a:buNone/>
            </a:pPr>
            <a:endParaRPr lang="en-IN" dirty="0">
              <a:solidFill>
                <a:schemeClr val="bg1"/>
              </a:solidFill>
            </a:endParaRPr>
          </a:p>
        </p:txBody>
      </p:sp>
      <p:pic>
        <p:nvPicPr>
          <p:cNvPr id="10" name="Picture 9">
            <a:extLst>
              <a:ext uri="{FF2B5EF4-FFF2-40B4-BE49-F238E27FC236}">
                <a16:creationId xmlns:a16="http://schemas.microsoft.com/office/drawing/2014/main" id="{14437194-12A8-5059-A802-9FC24876C1F5}"/>
              </a:ext>
            </a:extLst>
          </p:cNvPr>
          <p:cNvPicPr>
            <a:picLocks noChangeAspect="1"/>
          </p:cNvPicPr>
          <p:nvPr/>
        </p:nvPicPr>
        <p:blipFill rotWithShape="1">
          <a:blip r:embed="rId2"/>
          <a:srcRect l="13762" t="48807" r="59610" b="29908"/>
          <a:stretch/>
        </p:blipFill>
        <p:spPr>
          <a:xfrm>
            <a:off x="1156441" y="4286773"/>
            <a:ext cx="3246540" cy="1459685"/>
          </a:xfrm>
          <a:prstGeom prst="rect">
            <a:avLst/>
          </a:prstGeom>
        </p:spPr>
      </p:pic>
      <p:pic>
        <p:nvPicPr>
          <p:cNvPr id="14" name="Picture 13">
            <a:extLst>
              <a:ext uri="{FF2B5EF4-FFF2-40B4-BE49-F238E27FC236}">
                <a16:creationId xmlns:a16="http://schemas.microsoft.com/office/drawing/2014/main" id="{BF2068A8-AD18-AD29-4290-C845C78FC172}"/>
              </a:ext>
            </a:extLst>
          </p:cNvPr>
          <p:cNvPicPr>
            <a:picLocks noChangeAspect="1"/>
          </p:cNvPicPr>
          <p:nvPr/>
        </p:nvPicPr>
        <p:blipFill rotWithShape="1">
          <a:blip r:embed="rId3"/>
          <a:srcRect l="12731" t="51743" r="58233" b="29052"/>
          <a:stretch/>
        </p:blipFill>
        <p:spPr>
          <a:xfrm>
            <a:off x="7675926" y="4530055"/>
            <a:ext cx="3540154" cy="1317072"/>
          </a:xfrm>
          <a:prstGeom prst="rect">
            <a:avLst/>
          </a:prstGeom>
        </p:spPr>
      </p:pic>
    </p:spTree>
    <p:extLst>
      <p:ext uri="{BB962C8B-B14F-4D97-AF65-F5344CB8AC3E}">
        <p14:creationId xmlns:p14="http://schemas.microsoft.com/office/powerpoint/2010/main" val="31082345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147</TotalTime>
  <Words>1811</Words>
  <Application>Microsoft Office PowerPoint</Application>
  <PresentationFormat>Widescreen</PresentationFormat>
  <Paragraphs>126</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Century Gothic</vt:lpstr>
      <vt:lpstr>Söhne</vt:lpstr>
      <vt:lpstr>Times New Roman</vt:lpstr>
      <vt:lpstr>Wingdings 3</vt:lpstr>
      <vt:lpstr>Ion</vt:lpstr>
      <vt:lpstr>Pizza sales data analysis using SQL </vt:lpstr>
      <vt:lpstr>Content</vt:lpstr>
      <vt:lpstr>Introduction</vt:lpstr>
      <vt:lpstr>Objective</vt:lpstr>
      <vt:lpstr>A.KPI’S-Key performance Indicators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sales data analysis using SQL </dc:title>
  <dc:creator>Shibu S</dc:creator>
  <cp:lastModifiedBy>Shibu S</cp:lastModifiedBy>
  <cp:revision>2</cp:revision>
  <dcterms:created xsi:type="dcterms:W3CDTF">2024-03-18T19:24:33Z</dcterms:created>
  <dcterms:modified xsi:type="dcterms:W3CDTF">2024-03-22T07:42:38Z</dcterms:modified>
</cp:coreProperties>
</file>